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10287000" cx="18288000"/>
  <p:notesSz cx="6858000" cy="9144000"/>
  <p:embeddedFontLst>
    <p:embeddedFont>
      <p:font typeface="Helvetica Neue"/>
      <p:regular r:id="rId48"/>
      <p:bold r:id="rId49"/>
      <p:italic r:id="rId50"/>
      <p:boldItalic r:id="rId51"/>
    </p:embeddedFont>
    <p:embeddedFont>
      <p:font typeface="Nanum Gothic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4" roundtripDataSignature="AMtx7miHWCr932x7wG9w2wPrnmC2228P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CFCDE0-ED1A-4293-8E80-85B2EDF9FD00}">
  <a:tblStyle styleId="{D1CFCDE0-ED1A-4293-8E80-85B2EDF9FD0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ABA82A6-0E5B-4952-81AD-18EA157F38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slide" Target="slides/slide41.xml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NanumGothic-bold.fntdata"/><Relationship Id="rId52" Type="http://schemas.openxmlformats.org/officeDocument/2006/relationships/font" Target="fonts/NanumGothic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7dd7cfca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g347dd7cfcaa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4" name="Google Shape;19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3" name="Google Shape;23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2" name="Google Shape;29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7dd7cfc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7" name="Google Shape;307;g347dd7cfca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7dd7cfca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9" name="Google Shape;319;g347dd7cfcaa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7dd7cfca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30" name="Google Shape;330;g347dd7cfcaa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7dd7cfca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100"/>
          </a:p>
        </p:txBody>
      </p:sp>
      <p:sp>
        <p:nvSpPr>
          <p:cNvPr id="346" name="Google Shape;346;g347dd7cfcaa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7dd7cfca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100"/>
          </a:p>
        </p:txBody>
      </p:sp>
      <p:sp>
        <p:nvSpPr>
          <p:cNvPr id="359" name="Google Shape;359;g347dd7cfcaa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7dd7cfca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100"/>
          </a:p>
        </p:txBody>
      </p:sp>
      <p:sp>
        <p:nvSpPr>
          <p:cNvPr id="373" name="Google Shape;373;g347dd7cfcaa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7dd7cfca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100"/>
          </a:p>
        </p:txBody>
      </p:sp>
      <p:sp>
        <p:nvSpPr>
          <p:cNvPr id="384" name="Google Shape;384;g347dd7cfcaa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3" name="Google Shape;40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7" name="Google Shape;41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5" name="Google Shape;42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8" name="Google Shape;43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0" name="Google Shape;45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47dd7cfca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9" name="Google Shape;469;g347dd7cfcaa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47dd7cfca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g347dd7cfcaa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7dd7cfca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6" name="Google Shape;546;g347dd7cfcaa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47dd7cfcaa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5" name="Google Shape;555;g347dd7cfcaa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7dd7cfca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566" name="Google Shape;566;g347dd7cfcaa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584" name="Google Shape;58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0bc12f97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596" name="Google Shape;596;g350bc12f97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607" name="Google Shape;60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615" name="Google Shape;61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627" name="Google Shape;6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7ab7d2c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g347ab7d2c7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47dd7cfca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7" name="Google Shape;647;g347dd7cfcaa_0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" name="Google Shape;14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" name="Google Shape;15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7" name="Google Shape;16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4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5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5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5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Gothic"/>
              <a:buNone/>
              <a:defRPr b="0" i="0" sz="4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0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0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0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0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0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0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0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0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"/>
              <a:buChar char="•"/>
              <a:defRPr b="0" i="0" sz="3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Char char="–"/>
              <a:defRPr b="0"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  <a:defRPr b="0" i="0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–"/>
              <a:defRPr b="0"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»"/>
              <a:defRPr b="0"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b="0"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b="0"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b="0"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b="0"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0.png"/><Relationship Id="rId13" Type="http://schemas.openxmlformats.org/officeDocument/2006/relationships/image" Target="../media/image42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Relationship Id="rId15" Type="http://schemas.openxmlformats.org/officeDocument/2006/relationships/image" Target="../media/image35.png"/><Relationship Id="rId14" Type="http://schemas.openxmlformats.org/officeDocument/2006/relationships/image" Target="../media/image43.png"/><Relationship Id="rId17" Type="http://schemas.openxmlformats.org/officeDocument/2006/relationships/image" Target="../media/image39.png"/><Relationship Id="rId16" Type="http://schemas.openxmlformats.org/officeDocument/2006/relationships/image" Target="../media/image36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Relationship Id="rId9" Type="http://schemas.openxmlformats.org/officeDocument/2006/relationships/hyperlink" Target="https://www.figma.com/design/gWxPCB1J2iCfwCUc1lQO3a/AI-%ED%91%B8%EB%93%9C%EB%8B%A5%ED%84%B0?node-id=23-371&amp;t=LRbF9NBL2XNTPukz-0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59.png"/><Relationship Id="rId5" Type="http://schemas.openxmlformats.org/officeDocument/2006/relationships/image" Target="../media/image14.png"/><Relationship Id="rId6" Type="http://schemas.openxmlformats.org/officeDocument/2006/relationships/image" Target="../media/image60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9.png"/><Relationship Id="rId5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8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77.png"/><Relationship Id="rId5" Type="http://schemas.openxmlformats.org/officeDocument/2006/relationships/image" Target="../media/image75.png"/><Relationship Id="rId6" Type="http://schemas.openxmlformats.org/officeDocument/2006/relationships/image" Target="../media/image68.png"/><Relationship Id="rId7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77.png"/><Relationship Id="rId5" Type="http://schemas.openxmlformats.org/officeDocument/2006/relationships/image" Target="../media/image75.png"/><Relationship Id="rId6" Type="http://schemas.openxmlformats.org/officeDocument/2006/relationships/image" Target="../media/image68.png"/><Relationship Id="rId7" Type="http://schemas.openxmlformats.org/officeDocument/2006/relationships/image" Target="../media/image14.png"/><Relationship Id="rId8" Type="http://schemas.openxmlformats.org/officeDocument/2006/relationships/image" Target="../media/image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8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8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8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573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347dd7cfcaa_1_3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rot="1980000">
            <a:off x="6134100" y="-2387600"/>
            <a:ext cx="26797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347dd7cfcaa_1_38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rot="-1680000">
            <a:off x="16230600" y="4851400"/>
            <a:ext cx="17526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347dd7cfcaa_1_38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rot="-1200000">
            <a:off x="3695700" y="7073900"/>
            <a:ext cx="2362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347dd7cfcaa_1_38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rot="-2220001">
            <a:off x="11861800" y="-1663700"/>
            <a:ext cx="236220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347dd7cfcaa_1_38"/>
          <p:cNvPicPr preferRelativeResize="0"/>
          <p:nvPr/>
        </p:nvPicPr>
        <p:blipFill rotWithShape="1">
          <a:blip r:embed="rId7">
            <a:alphaModFix amt="27000"/>
          </a:blip>
          <a:srcRect b="0" l="0" r="0" t="0"/>
          <a:stretch/>
        </p:blipFill>
        <p:spPr>
          <a:xfrm>
            <a:off x="1600200" y="2870200"/>
            <a:ext cx="26797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47dd7cfcaa_1_38"/>
          <p:cNvPicPr preferRelativeResize="0"/>
          <p:nvPr/>
        </p:nvPicPr>
        <p:blipFill rotWithShape="1">
          <a:blip r:embed="rId8">
            <a:alphaModFix amt="27000"/>
          </a:blip>
          <a:srcRect b="0" l="0" r="0" t="0"/>
          <a:stretch/>
        </p:blipFill>
        <p:spPr>
          <a:xfrm rot="1740000">
            <a:off x="11176000" y="7086600"/>
            <a:ext cx="32512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347dd7cfcaa_1_38"/>
          <p:cNvPicPr preferRelativeResize="0"/>
          <p:nvPr/>
        </p:nvPicPr>
        <p:blipFill rotWithShape="1">
          <a:blip r:embed="rId9">
            <a:alphaModFix amt="27000"/>
          </a:blip>
          <a:srcRect b="0" l="0" r="0" t="0"/>
          <a:stretch/>
        </p:blipFill>
        <p:spPr>
          <a:xfrm>
            <a:off x="13563600" y="4787900"/>
            <a:ext cx="14859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347dd7cfcaa_1_38"/>
          <p:cNvPicPr preferRelativeResize="0"/>
          <p:nvPr/>
        </p:nvPicPr>
        <p:blipFill rotWithShape="1">
          <a:blip r:embed="rId10">
            <a:alphaModFix amt="27000"/>
          </a:blip>
          <a:srcRect b="0" l="0" r="0" t="0"/>
          <a:stretch/>
        </p:blipFill>
        <p:spPr>
          <a:xfrm>
            <a:off x="6769100" y="9017000"/>
            <a:ext cx="20320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47dd7cfcaa_1_38"/>
          <p:cNvPicPr preferRelativeResize="0"/>
          <p:nvPr/>
        </p:nvPicPr>
        <p:blipFill rotWithShape="1">
          <a:blip r:embed="rId11">
            <a:alphaModFix amt="27000"/>
          </a:blip>
          <a:srcRect b="0" l="0" r="0" t="0"/>
          <a:stretch/>
        </p:blipFill>
        <p:spPr>
          <a:xfrm rot="-1080000">
            <a:off x="-711200" y="-546100"/>
            <a:ext cx="27305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47dd7cfcaa_1_38"/>
          <p:cNvPicPr preferRelativeResize="0"/>
          <p:nvPr/>
        </p:nvPicPr>
        <p:blipFill rotWithShape="1">
          <a:blip r:embed="rId12">
            <a:alphaModFix amt="18000"/>
          </a:blip>
          <a:srcRect b="0" l="30328" r="0" t="0"/>
          <a:stretch/>
        </p:blipFill>
        <p:spPr>
          <a:xfrm>
            <a:off x="0" y="5219700"/>
            <a:ext cx="2946400" cy="3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47dd7cfcaa_1_38"/>
          <p:cNvPicPr preferRelativeResize="0"/>
          <p:nvPr/>
        </p:nvPicPr>
        <p:blipFill rotWithShape="1">
          <a:blip r:embed="rId7">
            <a:alphaModFix amt="27000"/>
          </a:blip>
          <a:srcRect b="0" l="0" r="0" t="0"/>
          <a:stretch/>
        </p:blipFill>
        <p:spPr>
          <a:xfrm>
            <a:off x="15379700" y="1892300"/>
            <a:ext cx="26797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47dd7cfcaa_1_38"/>
          <p:cNvSpPr txBox="1"/>
          <p:nvPr/>
        </p:nvSpPr>
        <p:spPr>
          <a:xfrm>
            <a:off x="3661850" y="2054775"/>
            <a:ext cx="12523800" cy="4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0"/>
              <a:buFont typeface="Arial"/>
              <a:buNone/>
            </a:pPr>
            <a:r>
              <a:rPr b="1" i="0" lang="en-US" sz="9900" u="none" cap="none" strike="noStrike">
                <a:solidFill>
                  <a:srgbClr val="E0EAC6"/>
                </a:solidFill>
                <a:latin typeface="Nanum Gothic"/>
                <a:ea typeface="Nanum Gothic"/>
                <a:cs typeface="Nanum Gothic"/>
                <a:sym typeface="Nanum Gothic"/>
              </a:rPr>
              <a:t>AI 푸드닥터 (푸닥)</a:t>
            </a:r>
            <a:endParaRPr b="1" i="0" sz="9900" u="none" cap="none" strike="noStrike">
              <a:solidFill>
                <a:srgbClr val="E0EAC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300" u="none" cap="none" strike="noStrike">
                <a:solidFill>
                  <a:srgbClr val="E0EAC6"/>
                </a:solidFill>
                <a:latin typeface="Nanum Gothic"/>
                <a:ea typeface="Nanum Gothic"/>
                <a:cs typeface="Nanum Gothic"/>
                <a:sym typeface="Nanum Gothic"/>
              </a:rPr>
              <a:t>LLM 기반 개별 맞춤형 식단 구독 서비스</a:t>
            </a:r>
            <a:endParaRPr b="1" i="0" sz="11600" u="none" cap="none" strike="noStrike">
              <a:solidFill>
                <a:srgbClr val="E0EAC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g347dd7cfcaa_1_38"/>
          <p:cNvSpPr txBox="1"/>
          <p:nvPr/>
        </p:nvSpPr>
        <p:spPr>
          <a:xfrm>
            <a:off x="11709779" y="7069540"/>
            <a:ext cx="4489093" cy="7426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3팀: 서주혁, 대성원, 신동익</a:t>
            </a:r>
            <a:endParaRPr b="1" i="0" sz="39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1" name="Google Shape;91;g347dd7cfcaa_1_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2100" y="3613463"/>
            <a:ext cx="4908525" cy="636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 amt="14000"/>
          </a:blip>
          <a:srcRect b="0" l="0" r="0" t="0"/>
          <a:stretch/>
        </p:blipFill>
        <p:spPr>
          <a:xfrm>
            <a:off x="0" y="-1465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5"/>
          <p:cNvGrpSpPr/>
          <p:nvPr/>
        </p:nvGrpSpPr>
        <p:grpSpPr>
          <a:xfrm>
            <a:off x="723116" y="2376209"/>
            <a:ext cx="3918256" cy="6814066"/>
            <a:chOff x="723116" y="2376209"/>
            <a:chExt cx="3918256" cy="6814066"/>
          </a:xfrm>
        </p:grpSpPr>
        <p:grpSp>
          <p:nvGrpSpPr>
            <p:cNvPr id="198" name="Google Shape;198;p25"/>
            <p:cNvGrpSpPr/>
            <p:nvPr/>
          </p:nvGrpSpPr>
          <p:grpSpPr>
            <a:xfrm>
              <a:off x="723116" y="2376209"/>
              <a:ext cx="3918256" cy="6814066"/>
              <a:chOff x="723116" y="2376209"/>
              <a:chExt cx="3918256" cy="6814066"/>
            </a:xfrm>
          </p:grpSpPr>
          <p:sp>
            <p:nvSpPr>
              <p:cNvPr id="199" name="Google Shape;199;p25"/>
              <p:cNvSpPr/>
              <p:nvPr/>
            </p:nvSpPr>
            <p:spPr>
              <a:xfrm>
                <a:off x="723117" y="2376209"/>
                <a:ext cx="3918255" cy="6814066"/>
              </a:xfrm>
              <a:prstGeom prst="rect">
                <a:avLst/>
              </a:prstGeom>
              <a:solidFill>
                <a:srgbClr val="2C573C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5"/>
              <p:cNvSpPr/>
              <p:nvPr/>
            </p:nvSpPr>
            <p:spPr>
              <a:xfrm>
                <a:off x="723116" y="2376209"/>
                <a:ext cx="3918255" cy="1152075"/>
              </a:xfrm>
              <a:prstGeom prst="rect">
                <a:avLst/>
              </a:prstGeom>
              <a:solidFill>
                <a:srgbClr val="E0EAC6"/>
              </a:solidFill>
              <a:ln cap="flat" cmpd="sng" w="19050">
                <a:solidFill>
                  <a:srgbClr val="1D7E7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5"/>
              <p:cNvSpPr/>
              <p:nvPr/>
            </p:nvSpPr>
            <p:spPr>
              <a:xfrm rot="5400000">
                <a:off x="2305250" y="3549034"/>
                <a:ext cx="650262" cy="578782"/>
              </a:xfrm>
              <a:prstGeom prst="rightArrow">
                <a:avLst>
                  <a:gd fmla="val 34239" name="adj1"/>
                  <a:gd fmla="val 57035" name="adj2"/>
                </a:avLst>
              </a:prstGeom>
              <a:solidFill>
                <a:srgbClr val="E0EAC6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5"/>
              <p:cNvSpPr/>
              <p:nvPr/>
            </p:nvSpPr>
            <p:spPr>
              <a:xfrm>
                <a:off x="972765" y="2584306"/>
                <a:ext cx="3421774" cy="650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850" lIns="182850" spcFirstLastPara="1" rIns="182850" wrap="square" tIns="18285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4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i="0" lang="en-US" sz="28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웹 기반 플랫폼</a:t>
                </a:r>
                <a:endParaRPr b="1" i="0" sz="2800" u="none" cap="none" strike="noStrike">
                  <a:solidFill>
                    <a:srgbClr val="1D7E75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203" name="Google Shape;203;p25"/>
            <p:cNvSpPr/>
            <p:nvPr/>
          </p:nvSpPr>
          <p:spPr>
            <a:xfrm>
              <a:off x="758492" y="4647795"/>
              <a:ext cx="3847506" cy="2623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운영체제(OS)에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관계없이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다양한 기기에서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언제 어디서나 접근 가능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04" name="Google Shape;204;p25"/>
          <p:cNvGrpSpPr/>
          <p:nvPr/>
        </p:nvGrpSpPr>
        <p:grpSpPr>
          <a:xfrm>
            <a:off x="4983831" y="2376209"/>
            <a:ext cx="3918256" cy="6814066"/>
            <a:chOff x="4983831" y="2376209"/>
            <a:chExt cx="3918256" cy="6814066"/>
          </a:xfrm>
        </p:grpSpPr>
        <p:sp>
          <p:nvSpPr>
            <p:cNvPr id="205" name="Google Shape;205;p25"/>
            <p:cNvSpPr/>
            <p:nvPr/>
          </p:nvSpPr>
          <p:spPr>
            <a:xfrm>
              <a:off x="4983832" y="2376209"/>
              <a:ext cx="3918255" cy="6814066"/>
            </a:xfrm>
            <a:prstGeom prst="rect">
              <a:avLst/>
            </a:prstGeom>
            <a:solidFill>
              <a:srgbClr val="2C573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4983831" y="2376209"/>
              <a:ext cx="3918255" cy="1152075"/>
            </a:xfrm>
            <a:prstGeom prst="rect">
              <a:avLst/>
            </a:prstGeom>
            <a:solidFill>
              <a:srgbClr val="E0EAC6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 rot="5400000">
              <a:off x="6565965" y="3549034"/>
              <a:ext cx="650262" cy="578782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E0EAC6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5019207" y="4939626"/>
              <a:ext cx="3847506" cy="2623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사내 환경과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직원 건강 데이터를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반영한 식단 상담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5233480" y="2584306"/>
              <a:ext cx="3421774" cy="650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기업 맞춤형 AI 챗봇</a:t>
              </a:r>
              <a:endParaRPr b="1" i="0" sz="2800" u="none" cap="none" strike="noStrike">
                <a:solidFill>
                  <a:srgbClr val="1D7E7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9264001" y="2376209"/>
            <a:ext cx="3918256" cy="6814066"/>
            <a:chOff x="9264001" y="2376209"/>
            <a:chExt cx="3918256" cy="6814066"/>
          </a:xfrm>
        </p:grpSpPr>
        <p:sp>
          <p:nvSpPr>
            <p:cNvPr id="211" name="Google Shape;211;p25"/>
            <p:cNvSpPr/>
            <p:nvPr/>
          </p:nvSpPr>
          <p:spPr>
            <a:xfrm>
              <a:off x="9264002" y="2376209"/>
              <a:ext cx="3918255" cy="6814066"/>
            </a:xfrm>
            <a:prstGeom prst="rect">
              <a:avLst/>
            </a:prstGeom>
            <a:solidFill>
              <a:srgbClr val="2C573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9264001" y="2376209"/>
              <a:ext cx="3918255" cy="1152075"/>
            </a:xfrm>
            <a:prstGeom prst="rect">
              <a:avLst/>
            </a:prstGeom>
            <a:solidFill>
              <a:srgbClr val="E0EAC6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 rot="5400000">
              <a:off x="10846135" y="3549034"/>
              <a:ext cx="650262" cy="578782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E0EAC6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9299377" y="4939626"/>
              <a:ext cx="3847506" cy="2623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이전 선택 및 피드백을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학습하여 개인화된 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정교한 식단 제공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9513650" y="2584306"/>
              <a:ext cx="3421774" cy="650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 기반 개인화</a:t>
              </a:r>
              <a:endParaRPr b="1" i="0" sz="2800" u="none" cap="none" strike="noStrike">
                <a:solidFill>
                  <a:srgbClr val="1D7E7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13524716" y="2376209"/>
            <a:ext cx="3918256" cy="6814066"/>
            <a:chOff x="13524716" y="2376209"/>
            <a:chExt cx="3918256" cy="6814066"/>
          </a:xfrm>
        </p:grpSpPr>
        <p:sp>
          <p:nvSpPr>
            <p:cNvPr id="217" name="Google Shape;217;p25"/>
            <p:cNvSpPr/>
            <p:nvPr/>
          </p:nvSpPr>
          <p:spPr>
            <a:xfrm>
              <a:off x="13524717" y="2376209"/>
              <a:ext cx="3918255" cy="6814066"/>
            </a:xfrm>
            <a:prstGeom prst="rect">
              <a:avLst/>
            </a:prstGeom>
            <a:solidFill>
              <a:srgbClr val="2C573C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13524716" y="2376209"/>
              <a:ext cx="3918255" cy="1152075"/>
            </a:xfrm>
            <a:prstGeom prst="rect">
              <a:avLst/>
            </a:prstGeom>
            <a:solidFill>
              <a:srgbClr val="E0EAC6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 rot="5400000">
              <a:off x="15106850" y="3549034"/>
              <a:ext cx="650262" cy="578782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E0EAC6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13560100" y="4647801"/>
              <a:ext cx="3847500" cy="30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일정에 맞춰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구독 예약 가능,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식사관리의 지속성과</a:t>
              </a:r>
              <a:endPara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편의성 강화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3774365" y="2584306"/>
              <a:ext cx="3421774" cy="650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식단 구독 연동</a:t>
              </a:r>
              <a:endParaRPr b="1" i="0" sz="2800" u="none" cap="none" strike="noStrike">
                <a:solidFill>
                  <a:srgbClr val="1D7E7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518600" y="234537"/>
            <a:ext cx="58060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차별화 방안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개요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/>
        </p:nvSpPr>
        <p:spPr>
          <a:xfrm>
            <a:off x="3916207" y="4349700"/>
            <a:ext cx="10455586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7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구성도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075" y="2873025"/>
            <a:ext cx="1734000" cy="13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6179051" y="4089033"/>
            <a:ext cx="9825" cy="1547246"/>
          </a:xfrm>
          <a:custGeom>
            <a:rect b="b" l="l" r="r" t="t"/>
            <a:pathLst>
              <a:path extrusionOk="0" fill="none" h="1677231" w="10000">
                <a:moveTo>
                  <a:pt x="0" y="0"/>
                </a:moveTo>
                <a:lnTo>
                  <a:pt x="0" y="1677231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15305331" y="2911428"/>
            <a:ext cx="9825" cy="2729681"/>
          </a:xfrm>
          <a:custGeom>
            <a:rect b="b" l="l" r="r" t="t"/>
            <a:pathLst>
              <a:path extrusionOk="0" fill="none" h="2959004" w="10000">
                <a:moveTo>
                  <a:pt x="0" y="0"/>
                </a:moveTo>
                <a:lnTo>
                  <a:pt x="0" y="2959004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9949225" y="1964875"/>
            <a:ext cx="3275630" cy="1356679"/>
          </a:xfrm>
          <a:custGeom>
            <a:rect b="b" l="l" r="r" t="t"/>
            <a:pathLst>
              <a:path extrusionOk="0" h="1264969" w="3333975">
                <a:moveTo>
                  <a:pt x="110000" y="0"/>
                </a:moveTo>
                <a:lnTo>
                  <a:pt x="3223975" y="0"/>
                </a:lnTo>
                <a:cubicBezTo>
                  <a:pt x="3284695" y="0"/>
                  <a:pt x="3333975" y="49280"/>
                  <a:pt x="3333975" y="110000"/>
                </a:cubicBezTo>
                <a:lnTo>
                  <a:pt x="3333975" y="1154969"/>
                </a:lnTo>
                <a:cubicBezTo>
                  <a:pt x="3333975" y="1215689"/>
                  <a:pt x="3284695" y="1264969"/>
                  <a:pt x="3223975" y="1264969"/>
                </a:cubicBezTo>
                <a:lnTo>
                  <a:pt x="110000" y="1264969"/>
                </a:lnTo>
                <a:cubicBezTo>
                  <a:pt x="49280" y="1264969"/>
                  <a:pt x="0" y="1215689"/>
                  <a:pt x="0" y="1154969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extrusionOk="0" fill="none" h="1264969" w="3333975">
                <a:moveTo>
                  <a:pt x="110000" y="0"/>
                </a:moveTo>
                <a:lnTo>
                  <a:pt x="3223975" y="0"/>
                </a:lnTo>
                <a:cubicBezTo>
                  <a:pt x="3284695" y="0"/>
                  <a:pt x="3333975" y="49280"/>
                  <a:pt x="3333975" y="110000"/>
                </a:cubicBezTo>
                <a:lnTo>
                  <a:pt x="3333975" y="1154969"/>
                </a:lnTo>
                <a:cubicBezTo>
                  <a:pt x="3333975" y="1215689"/>
                  <a:pt x="3284695" y="1264969"/>
                  <a:pt x="3223975" y="1264969"/>
                </a:cubicBezTo>
                <a:lnTo>
                  <a:pt x="110000" y="1264969"/>
                </a:lnTo>
                <a:cubicBezTo>
                  <a:pt x="49280" y="1264969"/>
                  <a:pt x="0" y="1215689"/>
                  <a:pt x="0" y="1154969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cap="flat" cmpd="sng" w="9525">
            <a:solidFill>
              <a:srgbClr val="1018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11689970" y="3462630"/>
            <a:ext cx="9825" cy="1490703"/>
          </a:xfrm>
          <a:custGeom>
            <a:rect b="b" l="l" r="r" t="t"/>
            <a:pathLst>
              <a:path extrusionOk="0" fill="none" h="1615938" w="10000">
                <a:moveTo>
                  <a:pt x="0" y="0"/>
                </a:moveTo>
                <a:lnTo>
                  <a:pt x="0" y="1615938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937800" y="5788426"/>
            <a:ext cx="2484681" cy="2554561"/>
          </a:xfrm>
          <a:custGeom>
            <a:rect b="b" l="l" r="r" t="t"/>
            <a:pathLst>
              <a:path extrusionOk="0" h="2462227" w="2528937">
                <a:moveTo>
                  <a:pt x="110000" y="0"/>
                </a:moveTo>
                <a:lnTo>
                  <a:pt x="2418937" y="0"/>
                </a:lnTo>
                <a:cubicBezTo>
                  <a:pt x="2479657" y="0"/>
                  <a:pt x="2528937" y="49280"/>
                  <a:pt x="2528937" y="110000"/>
                </a:cubicBezTo>
                <a:lnTo>
                  <a:pt x="2528937" y="2352227"/>
                </a:lnTo>
                <a:cubicBezTo>
                  <a:pt x="2528937" y="2412947"/>
                  <a:pt x="2479657" y="2462227"/>
                  <a:pt x="2418937" y="2462227"/>
                </a:cubicBezTo>
                <a:lnTo>
                  <a:pt x="110000" y="2462227"/>
                </a:lnTo>
                <a:cubicBezTo>
                  <a:pt x="49280" y="2462227"/>
                  <a:pt x="0" y="2412947"/>
                  <a:pt x="0" y="235222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extrusionOk="0" fill="none" h="2462227" w="2528937">
                <a:moveTo>
                  <a:pt x="110000" y="0"/>
                </a:moveTo>
                <a:lnTo>
                  <a:pt x="2418937" y="0"/>
                </a:lnTo>
                <a:cubicBezTo>
                  <a:pt x="2479657" y="0"/>
                  <a:pt x="2528937" y="49280"/>
                  <a:pt x="2528937" y="110000"/>
                </a:cubicBezTo>
                <a:lnTo>
                  <a:pt x="2528937" y="2352227"/>
                </a:lnTo>
                <a:cubicBezTo>
                  <a:pt x="2528937" y="2412947"/>
                  <a:pt x="2479657" y="2462227"/>
                  <a:pt x="2418937" y="2462227"/>
                </a:cubicBezTo>
                <a:lnTo>
                  <a:pt x="110000" y="2462227"/>
                </a:lnTo>
                <a:cubicBezTo>
                  <a:pt x="49280" y="2462227"/>
                  <a:pt x="0" y="2412947"/>
                  <a:pt x="0" y="235222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cap="flat" cmpd="sng" w="9525">
            <a:solidFill>
              <a:srgbClr val="1018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1060475" y="7003950"/>
            <a:ext cx="2164693" cy="1890792"/>
          </a:xfrm>
          <a:custGeom>
            <a:rect b="b" l="l" r="r" t="t"/>
            <a:pathLst>
              <a:path extrusionOk="0" h="1651347" w="1807677">
                <a:moveTo>
                  <a:pt x="110000" y="0"/>
                </a:moveTo>
                <a:lnTo>
                  <a:pt x="1697677" y="0"/>
                </a:lnTo>
                <a:cubicBezTo>
                  <a:pt x="1758397" y="0"/>
                  <a:pt x="1807677" y="49280"/>
                  <a:pt x="1807677" y="110000"/>
                </a:cubicBezTo>
                <a:lnTo>
                  <a:pt x="1807677" y="1541347"/>
                </a:lnTo>
                <a:cubicBezTo>
                  <a:pt x="1807677" y="1602067"/>
                  <a:pt x="1758397" y="1651347"/>
                  <a:pt x="1697677" y="1651347"/>
                </a:cubicBezTo>
                <a:lnTo>
                  <a:pt x="110000" y="1651347"/>
                </a:lnTo>
                <a:cubicBezTo>
                  <a:pt x="49280" y="1651347"/>
                  <a:pt x="0" y="1602067"/>
                  <a:pt x="0" y="154134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extrusionOk="0" fill="none" h="1651347" w="1807677">
                <a:moveTo>
                  <a:pt x="110000" y="0"/>
                </a:moveTo>
                <a:lnTo>
                  <a:pt x="1697677" y="0"/>
                </a:lnTo>
                <a:cubicBezTo>
                  <a:pt x="1758397" y="0"/>
                  <a:pt x="1807677" y="49280"/>
                  <a:pt x="1807677" y="110000"/>
                </a:cubicBezTo>
                <a:lnTo>
                  <a:pt x="1807677" y="1541347"/>
                </a:lnTo>
                <a:cubicBezTo>
                  <a:pt x="1807677" y="1602067"/>
                  <a:pt x="1758397" y="1651347"/>
                  <a:pt x="1697677" y="1651347"/>
                </a:cubicBezTo>
                <a:lnTo>
                  <a:pt x="110000" y="1651347"/>
                </a:lnTo>
                <a:cubicBezTo>
                  <a:pt x="49280" y="1651347"/>
                  <a:pt x="0" y="1602067"/>
                  <a:pt x="0" y="1541347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cap="flat" cmpd="sng" w="9525">
            <a:solidFill>
              <a:srgbClr val="1018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5330750" y="2528701"/>
            <a:ext cx="2326635" cy="1522211"/>
          </a:xfrm>
          <a:custGeom>
            <a:rect b="b" l="l" r="r" t="t"/>
            <a:pathLst>
              <a:path extrusionOk="0" h="1470735" w="1887736">
                <a:moveTo>
                  <a:pt x="110000" y="0"/>
                </a:moveTo>
                <a:lnTo>
                  <a:pt x="1777736" y="0"/>
                </a:lnTo>
                <a:cubicBezTo>
                  <a:pt x="1838456" y="0"/>
                  <a:pt x="1887736" y="49280"/>
                  <a:pt x="1887736" y="110000"/>
                </a:cubicBezTo>
                <a:lnTo>
                  <a:pt x="1887736" y="1360735"/>
                </a:lnTo>
                <a:cubicBezTo>
                  <a:pt x="1887736" y="1421455"/>
                  <a:pt x="1838456" y="1470735"/>
                  <a:pt x="1777736" y="1470735"/>
                </a:cubicBezTo>
                <a:lnTo>
                  <a:pt x="110000" y="1470735"/>
                </a:lnTo>
                <a:cubicBezTo>
                  <a:pt x="49280" y="1470735"/>
                  <a:pt x="0" y="1421455"/>
                  <a:pt x="0" y="1360735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extrusionOk="0" fill="none" h="1470735" w="1887736">
                <a:moveTo>
                  <a:pt x="110000" y="0"/>
                </a:moveTo>
                <a:lnTo>
                  <a:pt x="1777736" y="0"/>
                </a:lnTo>
                <a:cubicBezTo>
                  <a:pt x="1838456" y="0"/>
                  <a:pt x="1887736" y="49280"/>
                  <a:pt x="1887736" y="110000"/>
                </a:cubicBezTo>
                <a:lnTo>
                  <a:pt x="1887736" y="1360735"/>
                </a:lnTo>
                <a:cubicBezTo>
                  <a:pt x="1887736" y="1421455"/>
                  <a:pt x="1838456" y="1470735"/>
                  <a:pt x="1777736" y="1470735"/>
                </a:cubicBezTo>
                <a:lnTo>
                  <a:pt x="110000" y="1470735"/>
                </a:lnTo>
                <a:cubicBezTo>
                  <a:pt x="49280" y="1470735"/>
                  <a:pt x="0" y="1421455"/>
                  <a:pt x="0" y="1360735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cap="flat" cmpd="sng" w="9525">
            <a:solidFill>
              <a:srgbClr val="1018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5592052" y="2814200"/>
            <a:ext cx="1734000" cy="516600"/>
          </a:xfrm>
          <a:custGeom>
            <a:rect b="b" l="l" r="r" t="t"/>
            <a:pathLst>
              <a:path extrusionOk="0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extrusionOk="0" fill="none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4991849" y="4607151"/>
            <a:ext cx="2375194" cy="419200"/>
          </a:xfrm>
          <a:custGeom>
            <a:rect b="b" l="l" r="r" t="t"/>
            <a:pathLst>
              <a:path extrusionOk="0" h="640000" w="2646456">
                <a:moveTo>
                  <a:pt x="110000" y="0"/>
                </a:moveTo>
                <a:lnTo>
                  <a:pt x="2536456" y="0"/>
                </a:lnTo>
                <a:cubicBezTo>
                  <a:pt x="2597176" y="0"/>
                  <a:pt x="2646456" y="49280"/>
                  <a:pt x="2646456" y="110000"/>
                </a:cubicBezTo>
                <a:lnTo>
                  <a:pt x="2646456" y="530000"/>
                </a:lnTo>
                <a:cubicBezTo>
                  <a:pt x="2646456" y="590720"/>
                  <a:pt x="2597176" y="640000"/>
                  <a:pt x="2536456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extrusionOk="0" fill="none" h="640000" w="2646456">
                <a:moveTo>
                  <a:pt x="110000" y="0"/>
                </a:moveTo>
                <a:lnTo>
                  <a:pt x="2536456" y="0"/>
                </a:lnTo>
                <a:cubicBezTo>
                  <a:pt x="2597176" y="0"/>
                  <a:pt x="2646456" y="49280"/>
                  <a:pt x="2646456" y="110000"/>
                </a:cubicBezTo>
                <a:lnTo>
                  <a:pt x="2646456" y="530000"/>
                </a:lnTo>
                <a:cubicBezTo>
                  <a:pt x="2646456" y="590720"/>
                  <a:pt x="2597176" y="640000"/>
                  <a:pt x="2536456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cap="flat" cmpd="sng" w="10000">
            <a:solidFill>
              <a:srgbClr val="101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947817" y="4629074"/>
            <a:ext cx="2464683" cy="350550"/>
          </a:xfrm>
          <a:custGeom>
            <a:rect b="b" l="l" r="r" t="t"/>
            <a:pathLst>
              <a:path extrusionOk="0" h="380000" w="2508583">
                <a:moveTo>
                  <a:pt x="0" y="0"/>
                </a:moveTo>
                <a:lnTo>
                  <a:pt x="2508583" y="0"/>
                </a:lnTo>
                <a:lnTo>
                  <a:pt x="2508583" y="380000"/>
                </a:lnTo>
                <a:lnTo>
                  <a:pt x="0" y="380000"/>
                </a:lnTo>
                <a:lnTo>
                  <a:pt x="0" y="0"/>
                </a:lnTo>
                <a:close/>
              </a:path>
              <a:path extrusionOk="0" fill="none" h="380000" w="2508583">
                <a:moveTo>
                  <a:pt x="0" y="0"/>
                </a:moveTo>
                <a:lnTo>
                  <a:pt x="2508583" y="0"/>
                </a:lnTo>
                <a:lnTo>
                  <a:pt x="2508583" y="380000"/>
                </a:lnTo>
                <a:lnTo>
                  <a:pt x="0" y="38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DB 관련 호출 발생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250" y="7189238"/>
            <a:ext cx="1453700" cy="11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5251" y="6377301"/>
            <a:ext cx="2164850" cy="100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0000" y="7776024"/>
            <a:ext cx="1052000" cy="99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7972" y="7760574"/>
            <a:ext cx="812025" cy="102966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7543414" y="6090990"/>
            <a:ext cx="937175" cy="1064526"/>
          </a:xfrm>
          <a:custGeom>
            <a:rect b="b" l="l" r="r" t="t"/>
            <a:pathLst>
              <a:path extrusionOk="0" fill="none" h="1153958" w="953868">
                <a:moveTo>
                  <a:pt x="0" y="1153958"/>
                </a:moveTo>
                <a:lnTo>
                  <a:pt x="953868" y="1153958"/>
                </a:lnTo>
                <a:lnTo>
                  <a:pt x="953868" y="0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8480878" y="5640408"/>
            <a:ext cx="1619239" cy="450698"/>
          </a:xfrm>
          <a:custGeom>
            <a:rect b="b" l="l" r="r" t="t"/>
            <a:pathLst>
              <a:path extrusionOk="0" fill="none" h="488562" w="1648080">
                <a:moveTo>
                  <a:pt x="1648080" y="0"/>
                </a:moveTo>
                <a:lnTo>
                  <a:pt x="0" y="0"/>
                </a:lnTo>
                <a:lnTo>
                  <a:pt x="0" y="488562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10228100" y="5093975"/>
            <a:ext cx="3107101" cy="1064232"/>
          </a:xfrm>
          <a:custGeom>
            <a:rect b="b" l="l" r="r" t="t"/>
            <a:pathLst>
              <a:path extrusionOk="0" h="1020846" w="2987597">
                <a:moveTo>
                  <a:pt x="110000" y="0"/>
                </a:moveTo>
                <a:lnTo>
                  <a:pt x="2877597" y="0"/>
                </a:lnTo>
                <a:cubicBezTo>
                  <a:pt x="2938317" y="0"/>
                  <a:pt x="2987597" y="49280"/>
                  <a:pt x="2987597" y="110000"/>
                </a:cubicBezTo>
                <a:lnTo>
                  <a:pt x="2987597" y="910846"/>
                </a:lnTo>
                <a:cubicBezTo>
                  <a:pt x="2987597" y="971566"/>
                  <a:pt x="2938317" y="1020846"/>
                  <a:pt x="2877597" y="1020846"/>
                </a:cubicBezTo>
                <a:lnTo>
                  <a:pt x="110000" y="1020846"/>
                </a:lnTo>
                <a:cubicBezTo>
                  <a:pt x="49280" y="1020846"/>
                  <a:pt x="0" y="971566"/>
                  <a:pt x="0" y="910846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extrusionOk="0" fill="none" h="1020846" w="2987597">
                <a:moveTo>
                  <a:pt x="110000" y="0"/>
                </a:moveTo>
                <a:lnTo>
                  <a:pt x="2877597" y="0"/>
                </a:lnTo>
                <a:cubicBezTo>
                  <a:pt x="2938317" y="0"/>
                  <a:pt x="2987597" y="49280"/>
                  <a:pt x="2987597" y="110000"/>
                </a:cubicBezTo>
                <a:lnTo>
                  <a:pt x="2987597" y="910846"/>
                </a:lnTo>
                <a:cubicBezTo>
                  <a:pt x="2987597" y="971566"/>
                  <a:pt x="2938317" y="1020846"/>
                  <a:pt x="2877597" y="1020846"/>
                </a:cubicBezTo>
                <a:lnTo>
                  <a:pt x="110000" y="1020846"/>
                </a:lnTo>
                <a:cubicBezTo>
                  <a:pt x="49280" y="1020846"/>
                  <a:pt x="0" y="971566"/>
                  <a:pt x="0" y="910846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noFill/>
          <a:ln cap="flat" cmpd="sng" w="9525">
            <a:solidFill>
              <a:srgbClr val="10184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10507278" y="3928972"/>
            <a:ext cx="2375198" cy="419200"/>
          </a:xfrm>
          <a:custGeom>
            <a:rect b="b" l="l" r="r" t="t"/>
            <a:pathLst>
              <a:path extrusionOk="0" h="640000" w="264646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extrusionOk="0" fill="none" h="640000" w="264646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cap="flat" cmpd="sng" w="10000">
            <a:solidFill>
              <a:srgbClr val="101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10533070" y="3949540"/>
            <a:ext cx="2324983" cy="378225"/>
          </a:xfrm>
          <a:custGeom>
            <a:rect b="b" l="l" r="r" t="t"/>
            <a:pathLst>
              <a:path extrusionOk="0" h="410000" w="2366395">
                <a:moveTo>
                  <a:pt x="0" y="0"/>
                </a:moveTo>
                <a:lnTo>
                  <a:pt x="2366395" y="0"/>
                </a:lnTo>
                <a:lnTo>
                  <a:pt x="2366395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  <a:path extrusionOk="0" fill="none" h="410000" w="2366395">
                <a:moveTo>
                  <a:pt x="0" y="0"/>
                </a:moveTo>
                <a:lnTo>
                  <a:pt x="2366395" y="0"/>
                </a:lnTo>
                <a:lnTo>
                  <a:pt x="2366395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질의 관련 문서 검색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59027" y="5343074"/>
            <a:ext cx="2164850" cy="73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03410" y="6815302"/>
            <a:ext cx="2030075" cy="56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11735987" y="7969924"/>
            <a:ext cx="9825" cy="834006"/>
          </a:xfrm>
          <a:custGeom>
            <a:rect b="b" l="l" r="r" t="t"/>
            <a:pathLst>
              <a:path extrusionOk="0" fill="none" h="1069239" w="10000">
                <a:moveTo>
                  <a:pt x="0" y="0"/>
                </a:moveTo>
                <a:lnTo>
                  <a:pt x="0" y="1069239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11">
            <a:alphaModFix/>
          </a:blip>
          <a:srcRect b="21108" l="0" r="0" t="20925"/>
          <a:stretch/>
        </p:blipFill>
        <p:spPr>
          <a:xfrm>
            <a:off x="10540951" y="2333025"/>
            <a:ext cx="2166177" cy="1149381"/>
          </a:xfrm>
          <a:custGeom>
            <a:rect b="b" l="l" r="r" t="t"/>
            <a:pathLst>
              <a:path extrusionOk="0" h="1086885" w="1887736">
                <a:moveTo>
                  <a:pt x="1887736" y="227445"/>
                </a:moveTo>
                <a:lnTo>
                  <a:pt x="1887736" y="857445"/>
                </a:lnTo>
                <a:lnTo>
                  <a:pt x="0" y="857445"/>
                </a:lnTo>
                <a:lnTo>
                  <a:pt x="0" y="227445"/>
                </a:lnTo>
                <a:lnTo>
                  <a:pt x="1887736" y="22744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2" name="Google Shape;262;p26"/>
          <p:cNvSpPr/>
          <p:nvPr/>
        </p:nvSpPr>
        <p:spPr>
          <a:xfrm>
            <a:off x="10974438" y="2092475"/>
            <a:ext cx="1530000" cy="558600"/>
          </a:xfrm>
          <a:custGeom>
            <a:rect b="b" l="l" r="r" t="t"/>
            <a:pathLst>
              <a:path extrusionOk="0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extrusionOk="0" fill="none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12">
            <a:alphaModFix/>
          </a:blip>
          <a:srcRect b="31857" l="8052" r="6006" t="32986"/>
          <a:stretch/>
        </p:blipFill>
        <p:spPr>
          <a:xfrm>
            <a:off x="9852051" y="1575199"/>
            <a:ext cx="1162729" cy="762896"/>
          </a:xfrm>
          <a:custGeom>
            <a:rect b="b" l="l" r="r" t="t"/>
            <a:pathLst>
              <a:path extrusionOk="0" h="826987" w="1183439">
                <a:moveTo>
                  <a:pt x="1112314" y="272783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3"/>
                </a:lnTo>
                <a:lnTo>
                  <a:pt x="1112314" y="27278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11236506" y="8962921"/>
            <a:ext cx="1542525" cy="664280"/>
          </a:xfrm>
          <a:custGeom>
            <a:rect b="b" l="l" r="r" t="t"/>
            <a:pathLst>
              <a:path extrusionOk="0" h="720087" w="157000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  <a:path extrusionOk="0" fill="none" h="720087" w="157000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Open AI API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13466368" y="2749197"/>
            <a:ext cx="1283710" cy="9225"/>
          </a:xfrm>
          <a:custGeom>
            <a:rect b="b" l="l" r="r" t="t"/>
            <a:pathLst>
              <a:path extrusionOk="0" fill="none" h="10000" w="1306575">
                <a:moveTo>
                  <a:pt x="1306575" y="0"/>
                </a:moveTo>
                <a:lnTo>
                  <a:pt x="0" y="0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13461088" y="3267550"/>
            <a:ext cx="2029225" cy="684497"/>
          </a:xfrm>
          <a:custGeom>
            <a:rect b="b" l="l" r="r" t="t"/>
            <a:pathLst>
              <a:path extrusionOk="0" h="605750" w="1570000">
                <a:moveTo>
                  <a:pt x="0" y="0"/>
                </a:moveTo>
                <a:lnTo>
                  <a:pt x="1570000" y="0"/>
                </a:lnTo>
                <a:lnTo>
                  <a:pt x="1570000" y="605750"/>
                </a:lnTo>
                <a:lnTo>
                  <a:pt x="0" y="605750"/>
                </a:lnTo>
                <a:lnTo>
                  <a:pt x="0" y="0"/>
                </a:lnTo>
                <a:close/>
              </a:path>
              <a:path extrusionOk="0" fill="none" h="605750" w="1570000">
                <a:moveTo>
                  <a:pt x="0" y="0"/>
                </a:moveTo>
                <a:lnTo>
                  <a:pt x="1570000" y="0"/>
                </a:lnTo>
                <a:lnTo>
                  <a:pt x="1570000" y="605750"/>
                </a:lnTo>
                <a:lnTo>
                  <a:pt x="0" y="6057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Vector Embedding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15199936" y="2738006"/>
            <a:ext cx="526438" cy="9225"/>
          </a:xfrm>
          <a:custGeom>
            <a:rect b="b" l="l" r="r" t="t"/>
            <a:pathLst>
              <a:path extrusionOk="0" fill="none" h="10000" w="535815">
                <a:moveTo>
                  <a:pt x="0" y="0"/>
                </a:moveTo>
                <a:lnTo>
                  <a:pt x="535815" y="0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726522" y="2244428"/>
            <a:ext cx="1283700" cy="120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938052" y="5958800"/>
            <a:ext cx="812026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/>
          <p:nvPr/>
        </p:nvSpPr>
        <p:spPr>
          <a:xfrm>
            <a:off x="14605474" y="5958799"/>
            <a:ext cx="2004840" cy="835554"/>
          </a:xfrm>
          <a:custGeom>
            <a:rect b="b" l="l" r="r" t="t"/>
            <a:pathLst>
              <a:path extrusionOk="0" h="905750" w="2040550">
                <a:moveTo>
                  <a:pt x="0" y="0"/>
                </a:moveTo>
                <a:lnTo>
                  <a:pt x="2040550" y="0"/>
                </a:lnTo>
                <a:lnTo>
                  <a:pt x="2040550" y="905750"/>
                </a:lnTo>
                <a:lnTo>
                  <a:pt x="0" y="905750"/>
                </a:lnTo>
                <a:lnTo>
                  <a:pt x="0" y="0"/>
                </a:lnTo>
                <a:close/>
              </a:path>
              <a:path extrusionOk="0" fill="none" h="905750" w="2040550">
                <a:moveTo>
                  <a:pt x="0" y="0"/>
                </a:moveTo>
                <a:lnTo>
                  <a:pt x="2040550" y="0"/>
                </a:lnTo>
                <a:lnTo>
                  <a:pt x="2040550" y="905750"/>
                </a:lnTo>
                <a:lnTo>
                  <a:pt x="0" y="9057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Open AI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Embedding API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227813" y="4461175"/>
            <a:ext cx="2164850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12">
            <a:alphaModFix/>
          </a:blip>
          <a:srcRect b="31859" l="8052" r="6006" t="32985"/>
          <a:stretch/>
        </p:blipFill>
        <p:spPr>
          <a:xfrm>
            <a:off x="10065664" y="4703910"/>
            <a:ext cx="1162730" cy="762896"/>
          </a:xfrm>
          <a:custGeom>
            <a:rect b="b" l="l" r="r" t="t"/>
            <a:pathLst>
              <a:path extrusionOk="0" h="826987" w="118344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12">
            <a:alphaModFix/>
          </a:blip>
          <a:srcRect b="31859" l="8052" r="6006" t="32985"/>
          <a:stretch/>
        </p:blipFill>
        <p:spPr>
          <a:xfrm>
            <a:off x="4834333" y="5466417"/>
            <a:ext cx="1162730" cy="762896"/>
          </a:xfrm>
          <a:custGeom>
            <a:rect b="b" l="l" r="r" t="t"/>
            <a:pathLst>
              <a:path extrusionOk="0" h="826987" w="118344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12">
            <a:alphaModFix/>
          </a:blip>
          <a:srcRect b="31859" l="8052" r="6006" t="32985"/>
          <a:stretch/>
        </p:blipFill>
        <p:spPr>
          <a:xfrm>
            <a:off x="5225239" y="2142758"/>
            <a:ext cx="1162730" cy="762896"/>
          </a:xfrm>
          <a:custGeom>
            <a:rect b="b" l="l" r="r" t="t"/>
            <a:pathLst>
              <a:path extrusionOk="0" h="826987" w="118344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12">
            <a:alphaModFix/>
          </a:blip>
          <a:srcRect b="31859" l="8052" r="6006" t="32985"/>
          <a:stretch/>
        </p:blipFill>
        <p:spPr>
          <a:xfrm>
            <a:off x="923250" y="6626693"/>
            <a:ext cx="1162730" cy="762896"/>
          </a:xfrm>
          <a:custGeom>
            <a:rect b="b" l="l" r="r" t="t"/>
            <a:pathLst>
              <a:path extrusionOk="0" h="826987" w="1183440">
                <a:moveTo>
                  <a:pt x="1112314" y="272782"/>
                </a:moveTo>
                <a:lnTo>
                  <a:pt x="1112314" y="563505"/>
                </a:lnTo>
                <a:lnTo>
                  <a:pt x="95286" y="563505"/>
                </a:lnTo>
                <a:lnTo>
                  <a:pt x="95286" y="272782"/>
                </a:lnTo>
                <a:lnTo>
                  <a:pt x="1112314" y="2727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76" name="Google Shape;276;p26"/>
          <p:cNvSpPr/>
          <p:nvPr/>
        </p:nvSpPr>
        <p:spPr>
          <a:xfrm>
            <a:off x="11713532" y="6315665"/>
            <a:ext cx="9825" cy="522992"/>
          </a:xfrm>
          <a:custGeom>
            <a:rect b="b" l="l" r="r" t="t"/>
            <a:pathLst>
              <a:path extrusionOk="0" fill="none" h="566929" w="10000">
                <a:moveTo>
                  <a:pt x="0" y="0"/>
                </a:moveTo>
                <a:lnTo>
                  <a:pt x="0" y="566929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2385802" y="6304942"/>
            <a:ext cx="2375198" cy="419200"/>
          </a:xfrm>
          <a:custGeom>
            <a:rect b="b" l="l" r="r" t="t"/>
            <a:pathLst>
              <a:path extrusionOk="0" h="640000" w="264646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extrusionOk="0" fill="none" h="640000" w="264646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cap="flat" cmpd="sng" w="10000">
            <a:solidFill>
              <a:srgbClr val="101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2558953" y="6325539"/>
            <a:ext cx="2030081" cy="378225"/>
          </a:xfrm>
          <a:custGeom>
            <a:rect b="b" l="l" r="r" t="t"/>
            <a:pathLst>
              <a:path extrusionOk="0" h="410000" w="2066240">
                <a:moveTo>
                  <a:pt x="0" y="0"/>
                </a:moveTo>
                <a:lnTo>
                  <a:pt x="2066240" y="0"/>
                </a:lnTo>
                <a:lnTo>
                  <a:pt x="2066240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  <a:path extrusionOk="0" fill="none" h="410000" w="2066240">
                <a:moveTo>
                  <a:pt x="0" y="0"/>
                </a:moveTo>
                <a:lnTo>
                  <a:pt x="2066240" y="0"/>
                </a:lnTo>
                <a:lnTo>
                  <a:pt x="2066240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호출 발생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7659069" y="5103716"/>
            <a:ext cx="2375198" cy="419200"/>
          </a:xfrm>
          <a:custGeom>
            <a:rect b="b" l="l" r="r" t="t"/>
            <a:pathLst>
              <a:path extrusionOk="0" h="640000" w="264646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  <a:path extrusionOk="0" fill="none" h="640000" w="2646460">
                <a:moveTo>
                  <a:pt x="110000" y="0"/>
                </a:moveTo>
                <a:lnTo>
                  <a:pt x="2536460" y="0"/>
                </a:lnTo>
                <a:cubicBezTo>
                  <a:pt x="2597180" y="0"/>
                  <a:pt x="2646460" y="49280"/>
                  <a:pt x="2646460" y="110000"/>
                </a:cubicBezTo>
                <a:lnTo>
                  <a:pt x="2646460" y="530000"/>
                </a:lnTo>
                <a:cubicBezTo>
                  <a:pt x="2646460" y="590720"/>
                  <a:pt x="2597180" y="640000"/>
                  <a:pt x="2536460" y="640000"/>
                </a:cubicBezTo>
                <a:lnTo>
                  <a:pt x="110000" y="640000"/>
                </a:lnTo>
                <a:cubicBezTo>
                  <a:pt x="49280" y="640000"/>
                  <a:pt x="0" y="590720"/>
                  <a:pt x="0" y="530000"/>
                </a:cubicBezTo>
                <a:lnTo>
                  <a:pt x="0" y="110000"/>
                </a:lnTo>
                <a:cubicBezTo>
                  <a:pt x="0" y="49280"/>
                  <a:pt x="49280" y="0"/>
                  <a:pt x="110000" y="0"/>
                </a:cubicBezTo>
                <a:close/>
              </a:path>
            </a:pathLst>
          </a:custGeom>
          <a:solidFill>
            <a:srgbClr val="2543A5"/>
          </a:solidFill>
          <a:ln cap="flat" cmpd="sng" w="10000">
            <a:solidFill>
              <a:srgbClr val="1018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7552276" y="5124284"/>
            <a:ext cx="2590318" cy="378225"/>
          </a:xfrm>
          <a:custGeom>
            <a:rect b="b" l="l" r="r" t="t"/>
            <a:pathLst>
              <a:path extrusionOk="0" h="410000" w="2636456">
                <a:moveTo>
                  <a:pt x="0" y="0"/>
                </a:moveTo>
                <a:lnTo>
                  <a:pt x="2636456" y="0"/>
                </a:lnTo>
                <a:lnTo>
                  <a:pt x="2636456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  <a:path extrusionOk="0" fill="none" h="410000" w="2636456">
                <a:moveTo>
                  <a:pt x="0" y="0"/>
                </a:moveTo>
                <a:lnTo>
                  <a:pt x="2636456" y="0"/>
                </a:lnTo>
                <a:lnTo>
                  <a:pt x="2636456" y="410000"/>
                </a:lnTo>
                <a:lnTo>
                  <a:pt x="0" y="41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LLM 관련 호출 발생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3267175" y="7181040"/>
            <a:ext cx="612748" cy="684239"/>
          </a:xfrm>
          <a:custGeom>
            <a:rect b="b" l="l" r="r" t="t"/>
            <a:pathLst>
              <a:path extrusionOk="0" fill="none" h="741723" w="623662">
                <a:moveTo>
                  <a:pt x="0" y="741723"/>
                </a:moveTo>
                <a:lnTo>
                  <a:pt x="623662" y="741723"/>
                </a:lnTo>
                <a:lnTo>
                  <a:pt x="623662" y="0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3880112" y="6835180"/>
            <a:ext cx="815909" cy="345949"/>
          </a:xfrm>
          <a:custGeom>
            <a:rect b="b" l="l" r="r" t="t"/>
            <a:pathLst>
              <a:path extrusionOk="0" fill="none" h="375012" w="830442">
                <a:moveTo>
                  <a:pt x="830442" y="0"/>
                </a:moveTo>
                <a:lnTo>
                  <a:pt x="0" y="0"/>
                </a:lnTo>
                <a:lnTo>
                  <a:pt x="0" y="375012"/>
                </a:lnTo>
              </a:path>
            </a:pathLst>
          </a:custGeom>
          <a:noFill/>
          <a:ln cap="flat" cmpd="sng" w="10000">
            <a:solidFill>
              <a:srgbClr val="191919"/>
            </a:solidFill>
            <a:prstDash val="solid"/>
            <a:miter lim="8000"/>
            <a:headEnd len="med" w="med" type="triangl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16">
            <a:alphaModFix/>
          </a:blip>
          <a:srcRect b="23113" l="0" r="0" t="17969"/>
          <a:stretch/>
        </p:blipFill>
        <p:spPr>
          <a:xfrm>
            <a:off x="3534478" y="6837902"/>
            <a:ext cx="935858" cy="922663"/>
          </a:xfrm>
          <a:custGeom>
            <a:rect b="b" l="l" r="r" t="t"/>
            <a:pathLst>
              <a:path extrusionOk="0" h="1000177" w="789754">
                <a:moveTo>
                  <a:pt x="789754" y="179753"/>
                </a:moveTo>
                <a:lnTo>
                  <a:pt x="789754" y="769039"/>
                </a:lnTo>
                <a:lnTo>
                  <a:pt x="0" y="769039"/>
                </a:lnTo>
                <a:lnTo>
                  <a:pt x="0" y="179753"/>
                </a:lnTo>
                <a:lnTo>
                  <a:pt x="789754" y="17975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17">
            <a:alphaModFix/>
          </a:blip>
          <a:srcRect b="15108" l="384" r="386" t="3926"/>
          <a:stretch/>
        </p:blipFill>
        <p:spPr>
          <a:xfrm>
            <a:off x="13748839" y="2010245"/>
            <a:ext cx="1453698" cy="1469917"/>
          </a:xfrm>
          <a:custGeom>
            <a:rect b="b" l="l" r="r" t="t"/>
            <a:pathLst>
              <a:path extrusionOk="0" h="1593406" w="1479591">
                <a:moveTo>
                  <a:pt x="1473900" y="62598"/>
                </a:moveTo>
                <a:lnTo>
                  <a:pt x="1473900" y="1352692"/>
                </a:lnTo>
                <a:lnTo>
                  <a:pt x="5691" y="1352692"/>
                </a:lnTo>
                <a:lnTo>
                  <a:pt x="5691" y="62598"/>
                </a:lnTo>
                <a:lnTo>
                  <a:pt x="1473900" y="625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11128932" y="5156057"/>
            <a:ext cx="1179000" cy="516600"/>
          </a:xfrm>
          <a:custGeom>
            <a:rect b="b" l="l" r="r" t="t"/>
            <a:pathLst>
              <a:path extrusionOk="0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extrusionOk="0" fill="none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5440687" y="5849502"/>
            <a:ext cx="1734000" cy="516600"/>
          </a:xfrm>
          <a:custGeom>
            <a:rect b="b" l="l" r="r" t="t"/>
            <a:pathLst>
              <a:path extrusionOk="0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extrusionOk="0" fill="none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1310325" y="7155525"/>
            <a:ext cx="1665000" cy="516600"/>
          </a:xfrm>
          <a:custGeom>
            <a:rect b="b" l="l" r="r" t="t"/>
            <a:pathLst>
              <a:path extrusionOk="0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  <a:path extrusionOk="0" fill="none" h="560000" w="1200000">
                <a:moveTo>
                  <a:pt x="0" y="0"/>
                </a:moveTo>
                <a:lnTo>
                  <a:pt x="1200000" y="0"/>
                </a:lnTo>
                <a:lnTo>
                  <a:pt x="1200000" y="560000"/>
                </a:lnTo>
                <a:lnTo>
                  <a:pt x="0" y="56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658588" y="7507063"/>
            <a:ext cx="2164850" cy="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07277" y="8914063"/>
            <a:ext cx="812026" cy="7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9"/>
          <p:cNvPicPr preferRelativeResize="0"/>
          <p:nvPr/>
        </p:nvPicPr>
        <p:blipFill rotWithShape="1">
          <a:blip r:embed="rId3">
            <a:alphaModFix/>
          </a:blip>
          <a:srcRect b="15237" l="0" r="0" t="37045"/>
          <a:stretch/>
        </p:blipFill>
        <p:spPr>
          <a:xfrm>
            <a:off x="6" y="-9354"/>
            <a:ext cx="4883104" cy="3758184"/>
          </a:xfrm>
          <a:custGeom>
            <a:rect b="b" l="l" r="r" t="t"/>
            <a:pathLst>
              <a:path extrusionOk="0" h="2505456" w="3255403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 rotWithShape="1">
          <a:blip r:embed="rId4">
            <a:alphaModFix/>
          </a:blip>
          <a:srcRect b="40230" l="-714" r="714" t="15149"/>
          <a:stretch/>
        </p:blipFill>
        <p:spPr>
          <a:xfrm>
            <a:off x="7013308" y="-9352"/>
            <a:ext cx="5516726" cy="3758183"/>
          </a:xfrm>
          <a:custGeom>
            <a:rect b="b" l="l" r="r" t="t"/>
            <a:pathLst>
              <a:path extrusionOk="0" h="2505456" w="3677817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 rotWithShape="1">
          <a:blip r:embed="rId5">
            <a:alphaModFix/>
          </a:blip>
          <a:srcRect b="43432" l="0" r="1" t="20030"/>
          <a:stretch/>
        </p:blipFill>
        <p:spPr>
          <a:xfrm>
            <a:off x="11072814" y="1"/>
            <a:ext cx="7215187" cy="3752756"/>
          </a:xfrm>
          <a:custGeom>
            <a:rect b="b" l="l" r="r" t="t"/>
            <a:pathLst>
              <a:path extrusionOk="0" h="2501837" w="4810125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 rotWithShape="1">
          <a:blip r:embed="rId6">
            <a:alphaModFix/>
          </a:blip>
          <a:srcRect b="12845" l="0" r="-3" t="0"/>
          <a:stretch/>
        </p:blipFill>
        <p:spPr>
          <a:xfrm>
            <a:off x="20" y="3987414"/>
            <a:ext cx="5656066" cy="6299586"/>
          </a:xfrm>
          <a:custGeom>
            <a:rect b="b" l="l" r="r" t="t"/>
            <a:pathLst>
              <a:path extrusionOk="0" h="4199724" w="3770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 rotWithShape="1">
          <a:blip r:embed="rId7">
            <a:alphaModFix/>
          </a:blip>
          <a:srcRect b="16775" l="0" r="-1" t="29813"/>
          <a:stretch/>
        </p:blipFill>
        <p:spPr>
          <a:xfrm>
            <a:off x="3020694" y="3992850"/>
            <a:ext cx="7663089" cy="6296866"/>
          </a:xfrm>
          <a:custGeom>
            <a:rect b="b" l="l" r="r" t="t"/>
            <a:pathLst>
              <a:path extrusionOk="0" h="4197911" w="5108726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9" name="Google Shape;299;p29"/>
          <p:cNvSpPr/>
          <p:nvPr/>
        </p:nvSpPr>
        <p:spPr>
          <a:xfrm flipH="1">
            <a:off x="8029575" y="3990133"/>
            <a:ext cx="10258425" cy="6296867"/>
          </a:xfrm>
          <a:custGeom>
            <a:rect b="b" l="l" r="r" t="t"/>
            <a:pathLst>
              <a:path extrusionOk="0" h="4197911" w="6838950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6B90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7996136" y="3968885"/>
            <a:ext cx="10330775" cy="6342434"/>
          </a:xfrm>
          <a:custGeom>
            <a:rect b="b" l="l" r="r" t="t"/>
            <a:pathLst>
              <a:path extrusionOk="0" h="6342434" w="10330775">
                <a:moveTo>
                  <a:pt x="0" y="6342434"/>
                </a:moveTo>
                <a:lnTo>
                  <a:pt x="10330775" y="6342434"/>
                </a:lnTo>
                <a:lnTo>
                  <a:pt x="10330775" y="0"/>
                </a:lnTo>
                <a:lnTo>
                  <a:pt x="2918298" y="0"/>
                </a:lnTo>
                <a:lnTo>
                  <a:pt x="0" y="6342434"/>
                </a:lnTo>
                <a:close/>
              </a:path>
            </a:pathLst>
          </a:custGeom>
          <a:solidFill>
            <a:srgbClr val="2C57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10157346" y="6284796"/>
            <a:ext cx="74961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화면 구성 _ Figma</a:t>
            </a:r>
            <a:endParaRPr b="1" i="0" sz="6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11301414" y="4956460"/>
            <a:ext cx="63519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화면 구성 및 기능 소개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 rotWithShape="1">
          <a:blip r:embed="rId8">
            <a:alphaModFix/>
          </a:blip>
          <a:srcRect b="29195" l="0" r="0" t="16232"/>
          <a:stretch/>
        </p:blipFill>
        <p:spPr>
          <a:xfrm>
            <a:off x="3392952" y="1"/>
            <a:ext cx="5090914" cy="3754265"/>
          </a:xfrm>
          <a:custGeom>
            <a:rect b="b" l="l" r="r" t="t"/>
            <a:pathLst>
              <a:path extrusionOk="0" h="2502843" w="33939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4" name="Google Shape;304;p29"/>
          <p:cNvSpPr txBox="1"/>
          <p:nvPr/>
        </p:nvSpPr>
        <p:spPr>
          <a:xfrm>
            <a:off x="8534518" y="9324402"/>
            <a:ext cx="916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https://www.figma.com/design/gWxPCB1J2iCfwCUc1lQO3a/AI-%ED%91%B8%EB%93%9C%EB%8B%A5%ED%84%B0?node-id=23-371&amp;t=LRbF9NBL2XNTPukz-0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347dd7cfca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47dd7cfcaa_0_1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g347dd7cfcaa_0_1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구성 _ Main page &amp; Log in  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2" name="Google Shape;312;g347dd7cfca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275" y="1887825"/>
            <a:ext cx="5119977" cy="7979973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313" name="Google Shape;313;g347dd7cfcaa_0_1"/>
          <p:cNvPicPr preferRelativeResize="0"/>
          <p:nvPr/>
        </p:nvPicPr>
        <p:blipFill rotWithShape="1">
          <a:blip r:embed="rId5">
            <a:alphaModFix/>
          </a:blip>
          <a:srcRect b="14852" l="0" r="0" t="25"/>
          <a:stretch/>
        </p:blipFill>
        <p:spPr>
          <a:xfrm>
            <a:off x="6326050" y="1890100"/>
            <a:ext cx="5309325" cy="7977701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314" name="Google Shape;314;g347dd7cfcaa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27515" y="1888963"/>
            <a:ext cx="5309659" cy="7977711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sp>
        <p:nvSpPr>
          <p:cNvPr id="315" name="Google Shape;315;g347dd7cfcaa_0_1"/>
          <p:cNvSpPr/>
          <p:nvPr/>
        </p:nvSpPr>
        <p:spPr>
          <a:xfrm>
            <a:off x="12626502" y="3852153"/>
            <a:ext cx="4630366" cy="291829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47dd7cfcaa_0_1"/>
          <p:cNvSpPr/>
          <p:nvPr/>
        </p:nvSpPr>
        <p:spPr>
          <a:xfrm>
            <a:off x="15975670" y="7283440"/>
            <a:ext cx="1642393" cy="103512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347dd7cfcaa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47dd7cfcaa_0_62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" name="Google Shape;323;g347dd7cfcaa_0_62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구성 _ Chat  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4" name="Google Shape;324;g347dd7cfcaa_0_62"/>
          <p:cNvPicPr preferRelativeResize="0"/>
          <p:nvPr/>
        </p:nvPicPr>
        <p:blipFill rotWithShape="1">
          <a:blip r:embed="rId4">
            <a:alphaModFix/>
          </a:blip>
          <a:srcRect b="18453" l="0" r="0" t="0"/>
          <a:stretch/>
        </p:blipFill>
        <p:spPr>
          <a:xfrm>
            <a:off x="1433750" y="1560075"/>
            <a:ext cx="7035925" cy="8540050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325" name="Google Shape;325;g347dd7cfcaa_0_62"/>
          <p:cNvPicPr preferRelativeResize="0"/>
          <p:nvPr/>
        </p:nvPicPr>
        <p:blipFill rotWithShape="1">
          <a:blip r:embed="rId5">
            <a:alphaModFix/>
          </a:blip>
          <a:srcRect b="18491" l="0" r="0" t="1006"/>
          <a:stretch/>
        </p:blipFill>
        <p:spPr>
          <a:xfrm>
            <a:off x="9156525" y="1560075"/>
            <a:ext cx="7110336" cy="8540049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sp>
        <p:nvSpPr>
          <p:cNvPr id="326" name="Google Shape;326;g347dd7cfcaa_0_62"/>
          <p:cNvSpPr/>
          <p:nvPr/>
        </p:nvSpPr>
        <p:spPr>
          <a:xfrm>
            <a:off x="2490279" y="3871609"/>
            <a:ext cx="5817141" cy="591441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47dd7cfcaa_0_62"/>
          <p:cNvSpPr/>
          <p:nvPr/>
        </p:nvSpPr>
        <p:spPr>
          <a:xfrm>
            <a:off x="12996153" y="8443609"/>
            <a:ext cx="2973420" cy="9695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347dd7cfcaa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47dd7cfcaa_0_82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g347dd7cfcaa_0_82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구성 _ Chat  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g347dd7cfcaa_0_82"/>
          <p:cNvSpPr/>
          <p:nvPr/>
        </p:nvSpPr>
        <p:spPr>
          <a:xfrm>
            <a:off x="10297412" y="4404250"/>
            <a:ext cx="4657200" cy="3210000"/>
          </a:xfrm>
          <a:prstGeom prst="wedgeEllipseCallout">
            <a:avLst>
              <a:gd fmla="val 41469" name="adj1"/>
              <a:gd fmla="val 46731" name="adj2"/>
            </a:avLst>
          </a:prstGeom>
          <a:solidFill>
            <a:srgbClr val="FFF2CC"/>
          </a:solidFill>
          <a:ln cap="flat" cmpd="sng" w="2540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47dd7cfcaa_0_82"/>
          <p:cNvSpPr txBox="1"/>
          <p:nvPr/>
        </p:nvSpPr>
        <p:spPr>
          <a:xfrm>
            <a:off x="740852" y="1783633"/>
            <a:ext cx="168063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문서 기반 Q&amp;A   &gt;   RAG 시스템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식단 관련 문서를 기반으로 사용자의 다양한 질문에 관련 문서를 검색하여 응답 제공</a:t>
            </a:r>
            <a:endParaRPr b="1" i="0" sz="32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그림, 스케치, 예술이(가) 표시된 사진&#10;&#10;AI가 생성한 콘텐츠는 부정확할 수 있습니다." id="337" name="Google Shape;337;g347dd7cfcaa_0_82"/>
          <p:cNvPicPr preferRelativeResize="0"/>
          <p:nvPr/>
        </p:nvPicPr>
        <p:blipFill rotWithShape="1">
          <a:blip r:embed="rId4">
            <a:alphaModFix/>
          </a:blip>
          <a:srcRect b="11567" l="0" r="0" t="0"/>
          <a:stretch/>
        </p:blipFill>
        <p:spPr>
          <a:xfrm>
            <a:off x="1862288" y="5130398"/>
            <a:ext cx="3478888" cy="432830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47dd7cfcaa_0_82"/>
          <p:cNvSpPr/>
          <p:nvPr/>
        </p:nvSpPr>
        <p:spPr>
          <a:xfrm>
            <a:off x="4030864" y="4780376"/>
            <a:ext cx="3753300" cy="1190700"/>
          </a:xfrm>
          <a:prstGeom prst="wedgeRoundRectCallout">
            <a:avLst>
              <a:gd fmla="val -41748" name="adj1"/>
              <a:gd fmla="val 75893" name="adj2"/>
              <a:gd fmla="val 16667" name="adj3"/>
            </a:avLst>
          </a:prstGeom>
          <a:solidFill>
            <a:srgbClr val="F4CCCC"/>
          </a:solidFill>
          <a:ln cap="flat" cmpd="sng" w="254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음식 나한테 괜찮을까?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47dd7cfcaa_0_82"/>
          <p:cNvSpPr/>
          <p:nvPr/>
        </p:nvSpPr>
        <p:spPr>
          <a:xfrm>
            <a:off x="5143851" y="6380459"/>
            <a:ext cx="3234300" cy="1151100"/>
          </a:xfrm>
          <a:prstGeom prst="wedgeRoundRectCallout">
            <a:avLst>
              <a:gd fmla="val -62663" name="adj1"/>
              <a:gd fmla="val 46229" name="adj2"/>
              <a:gd fmla="val 16667" name="adj3"/>
            </a:avLst>
          </a:prstGeom>
          <a:solidFill>
            <a:srgbClr val="F4CCCC"/>
          </a:solidFill>
          <a:ln cap="flat" cmpd="sng" w="254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영양소는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건강에 왜 좋아?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47dd7cfcaa_0_82"/>
          <p:cNvSpPr/>
          <p:nvPr/>
        </p:nvSpPr>
        <p:spPr>
          <a:xfrm>
            <a:off x="11094252" y="4717110"/>
            <a:ext cx="3065425" cy="865905"/>
          </a:xfrm>
          <a:custGeom>
            <a:rect b="b" l="l" r="r" t="t"/>
            <a:pathLst>
              <a:path extrusionOk="0" h="720087" w="157000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  <a:path extrusionOk="0" fill="none" h="720087" w="1570000">
                <a:moveTo>
                  <a:pt x="0" y="0"/>
                </a:moveTo>
                <a:lnTo>
                  <a:pt x="1570000" y="0"/>
                </a:lnTo>
                <a:lnTo>
                  <a:pt x="1570000" y="720087"/>
                </a:lnTo>
                <a:lnTo>
                  <a:pt x="0" y="7200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3100" u="none" cap="none" strike="noStrike">
                <a:solidFill>
                  <a:srgbClr val="191919"/>
                </a:solidFill>
                <a:latin typeface="Verdana"/>
                <a:ea typeface="Verdana"/>
                <a:cs typeface="Verdana"/>
                <a:sym typeface="Verdana"/>
              </a:rPr>
              <a:t>Open AI API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347dd7cfcaa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4234535" y="6775975"/>
            <a:ext cx="2191177" cy="2941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로고, 그래픽, 상징, 폰트이(가) 표시된 사진&#10;&#10;AI가 생성한 콘텐츠는 부정확할 수 있습니다." id="342" name="Google Shape;342;g347dd7cfcaa_0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13703" y="5973898"/>
            <a:ext cx="1551780" cy="155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47dd7cfcaa_0_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82702" y="5583282"/>
            <a:ext cx="856716" cy="79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347dd7cfcaa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47dd7cfcaa_0_110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g347dd7cfcaa_0_110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구성 _ My Page  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1" name="Google Shape;351;g347dd7cfcaa_0_110"/>
          <p:cNvPicPr preferRelativeResize="0"/>
          <p:nvPr/>
        </p:nvPicPr>
        <p:blipFill rotWithShape="1">
          <a:blip r:embed="rId4">
            <a:alphaModFix/>
          </a:blip>
          <a:srcRect b="0" l="0" r="0" t="9494"/>
          <a:stretch/>
        </p:blipFill>
        <p:spPr>
          <a:xfrm>
            <a:off x="518600" y="2612500"/>
            <a:ext cx="8854425" cy="6324799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352" name="Google Shape;352;g347dd7cfcaa_0_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38713" y="1935775"/>
            <a:ext cx="7937026" cy="7678226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sp>
        <p:nvSpPr>
          <p:cNvPr id="353" name="Google Shape;353;g347dd7cfcaa_0_110"/>
          <p:cNvSpPr/>
          <p:nvPr/>
        </p:nvSpPr>
        <p:spPr>
          <a:xfrm>
            <a:off x="812261" y="4396902"/>
            <a:ext cx="4032113" cy="433519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347dd7cfcaa_0_110"/>
          <p:cNvSpPr/>
          <p:nvPr/>
        </p:nvSpPr>
        <p:spPr>
          <a:xfrm>
            <a:off x="5126317" y="4396902"/>
            <a:ext cx="4032113" cy="433519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47dd7cfcaa_0_110"/>
          <p:cNvSpPr/>
          <p:nvPr/>
        </p:nvSpPr>
        <p:spPr>
          <a:xfrm>
            <a:off x="9666686" y="1935775"/>
            <a:ext cx="7648548" cy="35506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347dd7cfcaa_0_110"/>
          <p:cNvSpPr/>
          <p:nvPr/>
        </p:nvSpPr>
        <p:spPr>
          <a:xfrm>
            <a:off x="9682952" y="5752190"/>
            <a:ext cx="7648548" cy="37225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347dd7cfcaa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47dd7cfcaa_0_127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3" name="Google Shape;363;g347dd7cfcaa_0_127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구성 _ My Page  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4" name="Google Shape;364;g347dd7cfcaa_0_127"/>
          <p:cNvPicPr preferRelativeResize="0"/>
          <p:nvPr/>
        </p:nvPicPr>
        <p:blipFill rotWithShape="1">
          <a:blip r:embed="rId4">
            <a:alphaModFix/>
          </a:blip>
          <a:srcRect b="0" l="2166" r="2385" t="0"/>
          <a:stretch/>
        </p:blipFill>
        <p:spPr>
          <a:xfrm>
            <a:off x="998475" y="2237025"/>
            <a:ext cx="8300400" cy="7367850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365" name="Google Shape;365;g347dd7cfcaa_0_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4550" y="1861275"/>
            <a:ext cx="7355224" cy="7893677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sp>
        <p:nvSpPr>
          <p:cNvPr id="366" name="Google Shape;366;g347dd7cfcaa_0_127"/>
          <p:cNvSpPr/>
          <p:nvPr/>
        </p:nvSpPr>
        <p:spPr>
          <a:xfrm>
            <a:off x="998474" y="2324979"/>
            <a:ext cx="8145525" cy="281852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47dd7cfcaa_0_127"/>
          <p:cNvSpPr/>
          <p:nvPr/>
        </p:nvSpPr>
        <p:spPr>
          <a:xfrm>
            <a:off x="998473" y="5231454"/>
            <a:ext cx="8145525" cy="406818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47dd7cfcaa_0_127"/>
          <p:cNvSpPr/>
          <p:nvPr/>
        </p:nvSpPr>
        <p:spPr>
          <a:xfrm>
            <a:off x="7840494" y="5454313"/>
            <a:ext cx="1303504" cy="55023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47dd7cfcaa_0_127"/>
          <p:cNvSpPr/>
          <p:nvPr/>
        </p:nvSpPr>
        <p:spPr>
          <a:xfrm>
            <a:off x="10091824" y="3991921"/>
            <a:ext cx="6951035" cy="561295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347dd7cfcaa_0_127"/>
          <p:cNvSpPr/>
          <p:nvPr/>
        </p:nvSpPr>
        <p:spPr>
          <a:xfrm>
            <a:off x="12465932" y="7274617"/>
            <a:ext cx="4382373" cy="218066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347dd7cfcaa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47dd7cfcaa_0_148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" name="Google Shape;377;g347dd7cfcaa_0_148"/>
          <p:cNvSpPr txBox="1"/>
          <p:nvPr/>
        </p:nvSpPr>
        <p:spPr>
          <a:xfrm>
            <a:off x="518600" y="234525"/>
            <a:ext cx="97137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구성 _ My Page  ( 만족도 조사 )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8" name="Google Shape;378;g347dd7cfcaa_0_148"/>
          <p:cNvSpPr txBox="1"/>
          <p:nvPr/>
        </p:nvSpPr>
        <p:spPr>
          <a:xfrm>
            <a:off x="804007" y="2257139"/>
            <a:ext cx="159726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4732"/>
              </a:buClr>
              <a:buSzPts val="3200"/>
              <a:buFont typeface="Nanum Gothic"/>
              <a:buChar char="●"/>
            </a:pPr>
            <a:r>
              <a:rPr b="1" i="0" lang="en-US" sz="3200" u="none" cap="none" strike="noStrike">
                <a:solidFill>
                  <a:srgbClr val="114732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사용자별 도시락 추천·구독 경험에 대한 별점 및 후기 작성</a:t>
            </a:r>
            <a:endParaRPr b="1" i="0" sz="3200" u="none" cap="none" strike="noStrike">
              <a:solidFill>
                <a:srgbClr val="1147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732"/>
              </a:buClr>
              <a:buSzPts val="3200"/>
              <a:buFont typeface="Nanum Gothic"/>
              <a:buChar char="●"/>
            </a:pPr>
            <a:r>
              <a:rPr b="1" i="0" lang="en-US" sz="3200" u="none" cap="none" strike="noStrike">
                <a:solidFill>
                  <a:srgbClr val="114732"/>
                </a:solidFill>
                <a:latin typeface="Nanum Gothic"/>
                <a:ea typeface="Nanum Gothic"/>
                <a:cs typeface="Nanum Gothic"/>
                <a:sym typeface="Nanum Gothic"/>
              </a:rPr>
              <a:t>별점 및 리뷰 데이터를 기반으로 AI가 추천 결과 개선</a:t>
            </a:r>
            <a:endParaRPr b="1" i="0" sz="3200" u="none" cap="none" strike="noStrike">
              <a:solidFill>
                <a:srgbClr val="1147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732"/>
              </a:buClr>
              <a:buSzPts val="3200"/>
              <a:buFont typeface="Nanum Gothic"/>
              <a:buChar char="●"/>
            </a:pPr>
            <a:r>
              <a:rPr b="1" i="0" lang="en-US" sz="3200" u="none" cap="none" strike="noStrike">
                <a:solidFill>
                  <a:srgbClr val="114732"/>
                </a:solidFill>
                <a:latin typeface="Nanum Gothic"/>
                <a:ea typeface="Nanum Gothic"/>
                <a:cs typeface="Nanum Gothic"/>
                <a:sym typeface="Nanum Gothic"/>
              </a:rPr>
              <a:t>서술형 후기는 감정 분석을 통해 식단 만족도 학습에 활용</a:t>
            </a:r>
            <a:endParaRPr b="1" i="0" sz="3200" u="none" cap="none" strike="noStrike">
              <a:solidFill>
                <a:srgbClr val="1147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9" name="Google Shape;379;g347dd7cfcaa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2906750" y="4167245"/>
            <a:ext cx="4403225" cy="5435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47dd7cfcaa_0_148"/>
          <p:cNvSpPr/>
          <p:nvPr/>
        </p:nvSpPr>
        <p:spPr>
          <a:xfrm>
            <a:off x="5962975" y="4896025"/>
            <a:ext cx="5876400" cy="3887100"/>
          </a:xfrm>
          <a:prstGeom prst="wedgeEllipseCallout">
            <a:avLst>
              <a:gd fmla="val 58673" name="adj1"/>
              <a:gd fmla="val 20699" name="adj2"/>
            </a:avLst>
          </a:prstGeom>
          <a:solidFill>
            <a:srgbClr val="FFF2CC"/>
          </a:solidFill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g347dd7cfcaa_0_148"/>
          <p:cNvSpPr txBox="1"/>
          <p:nvPr/>
        </p:nvSpPr>
        <p:spPr>
          <a:xfrm>
            <a:off x="6330775" y="6040521"/>
            <a:ext cx="51408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14732"/>
                </a:solidFill>
                <a:latin typeface="Nanum Gothic"/>
                <a:ea typeface="Nanum Gothic"/>
                <a:cs typeface="Nanum Gothic"/>
                <a:sym typeface="Nanum Gothic"/>
              </a:rPr>
              <a:t>“ 지난주 푸닥의 추천 식단은 </a:t>
            </a:r>
            <a:endParaRPr b="1" i="0" sz="3200" u="none" cap="none" strike="noStrike">
              <a:solidFill>
                <a:srgbClr val="1147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14732"/>
                </a:solidFill>
                <a:latin typeface="Nanum Gothic"/>
                <a:ea typeface="Nanum Gothic"/>
                <a:cs typeface="Nanum Gothic"/>
                <a:sym typeface="Nanum Gothic"/>
              </a:rPr>
              <a:t>만족스러우셨나요? ”</a:t>
            </a:r>
            <a:endParaRPr b="1" i="0" sz="3200" u="none" cap="none" strike="noStrike">
              <a:solidFill>
                <a:srgbClr val="1147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4927600" y="5537200"/>
            <a:ext cx="5372100" cy="4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3">
            <a:alphaModFix amt="15000"/>
          </a:blip>
          <a:srcRect b="0" l="0" r="0" t="40642"/>
          <a:stretch/>
        </p:blipFill>
        <p:spPr>
          <a:xfrm>
            <a:off x="11595100" y="0"/>
            <a:ext cx="53721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1263" l="1924" r="0" t="1073"/>
          <a:stretch/>
        </p:blipFill>
        <p:spPr>
          <a:xfrm>
            <a:off x="0" y="0"/>
            <a:ext cx="72008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358900" y="1549400"/>
            <a:ext cx="57023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96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2C573C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386062" y="1457475"/>
            <a:ext cx="7758900" cy="72019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개요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4100" u="none" cap="none" strike="noStrike">
              <a:solidFill>
                <a:srgbClr val="233A4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3. 데이터 처리</a:t>
            </a:r>
            <a:endParaRPr b="1" i="0" sz="4100" u="none" cap="none" strike="noStrike">
              <a:solidFill>
                <a:srgbClr val="233A4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rPr>
              <a:t>4. 최종 구조 설계 및 적용 기술</a:t>
            </a:r>
            <a:endParaRPr b="1" i="0" sz="4100" u="none" cap="none" strike="noStrike">
              <a:solidFill>
                <a:srgbClr val="233A4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5. 성능 개선 비교</a:t>
            </a:r>
            <a:endParaRPr b="1" i="0" sz="4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347dd7cfcaa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347dd7cfcaa_0_160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2. 화면 구성 및 기능 소개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g347dd7cfcaa_0_160"/>
          <p:cNvSpPr txBox="1"/>
          <p:nvPr/>
        </p:nvSpPr>
        <p:spPr>
          <a:xfrm>
            <a:off x="518600" y="234525"/>
            <a:ext cx="8300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구성 _ 푸드백과  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9" name="Google Shape;389;g347dd7cfcaa_0_160"/>
          <p:cNvPicPr preferRelativeResize="0"/>
          <p:nvPr/>
        </p:nvPicPr>
        <p:blipFill rotWithShape="1">
          <a:blip r:embed="rId4">
            <a:alphaModFix/>
          </a:blip>
          <a:srcRect b="38479" l="0" r="0" t="0"/>
          <a:stretch/>
        </p:blipFill>
        <p:spPr>
          <a:xfrm>
            <a:off x="1663513" y="1894275"/>
            <a:ext cx="6947291" cy="7761250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390" name="Google Shape;390;g347dd7cfcaa_0_160"/>
          <p:cNvPicPr preferRelativeResize="0"/>
          <p:nvPr/>
        </p:nvPicPr>
        <p:blipFill rotWithShape="1">
          <a:blip r:embed="rId5">
            <a:alphaModFix/>
          </a:blip>
          <a:srcRect b="17265" l="0" r="0" t="0"/>
          <a:stretch/>
        </p:blipFill>
        <p:spPr>
          <a:xfrm>
            <a:off x="9402390" y="1894275"/>
            <a:ext cx="7222098" cy="7761251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tl" dir="2700000" dist="38100" sy="102000">
              <a:srgbClr val="000000">
                <a:alpha val="40000"/>
              </a:srgbClr>
            </a:outerShdw>
          </a:effectLst>
        </p:spPr>
      </p:pic>
      <p:sp>
        <p:nvSpPr>
          <p:cNvPr id="391" name="Google Shape;391;g347dd7cfcaa_0_160"/>
          <p:cNvSpPr/>
          <p:nvPr/>
        </p:nvSpPr>
        <p:spPr>
          <a:xfrm>
            <a:off x="1663511" y="2983487"/>
            <a:ext cx="6780097" cy="256127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347dd7cfcaa_0_160"/>
          <p:cNvSpPr/>
          <p:nvPr/>
        </p:nvSpPr>
        <p:spPr>
          <a:xfrm>
            <a:off x="12879421" y="4264126"/>
            <a:ext cx="3044676" cy="289543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347dd7cfcaa_0_160"/>
          <p:cNvSpPr/>
          <p:nvPr/>
        </p:nvSpPr>
        <p:spPr>
          <a:xfrm>
            <a:off x="10113523" y="7677858"/>
            <a:ext cx="5810574" cy="92941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3277718" y="4349700"/>
            <a:ext cx="11732563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3. 데이터 처리</a:t>
            </a:r>
            <a:endParaRPr b="1" i="0" sz="7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9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 및 전처리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1089150" y="2305500"/>
            <a:ext cx="93609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음식 데이터 수집 (식품의약품안전처)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백과사전 이미지 크롤링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알러지 데이터 문서 수집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8" name="Google Shape;40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9150" y="5628372"/>
            <a:ext cx="9420653" cy="38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5">
            <a:alphaModFix/>
          </a:blip>
          <a:srcRect b="12395" l="0" r="0" t="0"/>
          <a:stretch/>
        </p:blipFill>
        <p:spPr>
          <a:xfrm>
            <a:off x="14479150" y="5628375"/>
            <a:ext cx="2898100" cy="38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 rotWithShape="1">
          <a:blip r:embed="rId6">
            <a:alphaModFix/>
          </a:blip>
          <a:srcRect b="30810" l="0" r="0" t="0"/>
          <a:stretch/>
        </p:blipFill>
        <p:spPr>
          <a:xfrm>
            <a:off x="10876950" y="1731900"/>
            <a:ext cx="6500298" cy="3543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39"/>
          <p:cNvGrpSpPr/>
          <p:nvPr/>
        </p:nvGrpSpPr>
        <p:grpSpPr>
          <a:xfrm>
            <a:off x="10876938" y="5628353"/>
            <a:ext cx="3387475" cy="3854997"/>
            <a:chOff x="10876938" y="5628353"/>
            <a:chExt cx="3387475" cy="3854997"/>
          </a:xfrm>
        </p:grpSpPr>
        <p:pic>
          <p:nvPicPr>
            <p:cNvPr id="412" name="Google Shape;412;p39"/>
            <p:cNvPicPr preferRelativeResize="0"/>
            <p:nvPr/>
          </p:nvPicPr>
          <p:blipFill rotWithShape="1">
            <a:blip r:embed="rId7">
              <a:alphaModFix/>
            </a:blip>
            <a:srcRect b="24822" l="0" r="0" t="0"/>
            <a:stretch/>
          </p:blipFill>
          <p:spPr>
            <a:xfrm>
              <a:off x="10876938" y="5628353"/>
              <a:ext cx="3387475" cy="354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39"/>
            <p:cNvPicPr preferRelativeResize="0"/>
            <p:nvPr/>
          </p:nvPicPr>
          <p:blipFill rotWithShape="1">
            <a:blip r:embed="rId7">
              <a:alphaModFix/>
            </a:blip>
            <a:srcRect b="0" l="0" r="0" t="83544"/>
            <a:stretch/>
          </p:blipFill>
          <p:spPr>
            <a:xfrm>
              <a:off x="10876938" y="8708325"/>
              <a:ext cx="3387475" cy="77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39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3. 데이터 처리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4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3. 데이터 처리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DB 테이블 구조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DB 테이블 구조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5"/>
          <p:cNvSpPr/>
          <p:nvPr/>
        </p:nvSpPr>
        <p:spPr>
          <a:xfrm>
            <a:off x="543600" y="3622300"/>
            <a:ext cx="7752000" cy="609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8502750" y="1280950"/>
            <a:ext cx="3097200" cy="4194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11338425" y="4371575"/>
            <a:ext cx="6213000" cy="877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anum Gothic"/>
              <a:buAutoNum type="arabicPeriod"/>
            </a:pPr>
            <a:r>
              <a:rPr b="1" i="0" lang="en-US" sz="4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정보 관련 </a:t>
            </a:r>
            <a:endParaRPr b="1" i="0" sz="4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4" name="Google Shape;43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2750" y="5475861"/>
            <a:ext cx="9048676" cy="449988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3. 데이터 처리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DB 테이블 구조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6"/>
          <p:cNvSpPr/>
          <p:nvPr/>
        </p:nvSpPr>
        <p:spPr>
          <a:xfrm>
            <a:off x="11338425" y="1446650"/>
            <a:ext cx="6264900" cy="870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1022525" y="2789825"/>
            <a:ext cx="6368100" cy="877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식단 &amp; 음식 관련</a:t>
            </a:r>
            <a:endParaRPr b="1" i="0" sz="4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6" name="Google Shape;446;p36"/>
          <p:cNvPicPr preferRelativeResize="0"/>
          <p:nvPr/>
        </p:nvPicPr>
        <p:blipFill rotWithShape="1">
          <a:blip r:embed="rId5">
            <a:alphaModFix/>
          </a:blip>
          <a:srcRect b="1583" l="0" r="0" t="1853"/>
          <a:stretch/>
        </p:blipFill>
        <p:spPr>
          <a:xfrm>
            <a:off x="1022525" y="4074975"/>
            <a:ext cx="9400749" cy="51733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36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3. 데이터 처리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7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DB 테이블 구조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613" y="1446662"/>
            <a:ext cx="16638781" cy="87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/>
          <p:nvPr/>
        </p:nvSpPr>
        <p:spPr>
          <a:xfrm>
            <a:off x="543600" y="1736000"/>
            <a:ext cx="7752000" cy="314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10660175" y="6151600"/>
            <a:ext cx="6368100" cy="877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AI 챗봇 관련</a:t>
            </a:r>
            <a:endParaRPr b="1" i="0" sz="4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825" y="7376275"/>
            <a:ext cx="10458450" cy="2114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9" name="Google Shape;459;p37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3. 데이터 처리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982639" y="4144983"/>
            <a:ext cx="16049767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4. 최종 구조 설계 및 적용 기술 요약</a:t>
            </a:r>
            <a:endParaRPr b="1" i="0" sz="7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347dd7cfcaa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347dd7cfcaa_0_273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sLLM 파인튜닝, RAG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g347dd7cfcaa_0_273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4. 최종 구조 설계 및 적용 기술 요약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74" name="Google Shape;474;g347dd7cfcaa_0_273"/>
          <p:cNvGraphicFramePr/>
          <p:nvPr/>
        </p:nvGraphicFramePr>
        <p:xfrm>
          <a:off x="10353097" y="325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{D1CFCDE0-ED1A-4293-8E80-85B2EDF9FD00}</a:tableStyleId>
              </a:tblPr>
              <a:tblGrid>
                <a:gridCol w="2431800"/>
                <a:gridCol w="2431800"/>
                <a:gridCol w="2431800"/>
              </a:tblGrid>
              <a:tr h="778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구성요소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기술 스택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 설명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EBE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문서 임베딩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OpenAI 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Embedding API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63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문서 벡터화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벡터 검색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ChromaDB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9075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유사 문서 검색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 흐름 제어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LangChain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Retriever 구성, Prompt 처리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32725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API 서버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FastAPI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사용자 요청 처리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78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 생성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OpenAI API / RUNPOD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63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자연어 응답 생성</a:t>
                      </a:r>
                      <a:endParaRPr b="1"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5450" marB="66350" marR="66350" marL="66350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75" name="Google Shape;475;g347dd7cfcaa_0_273"/>
          <p:cNvGrpSpPr/>
          <p:nvPr/>
        </p:nvGrpSpPr>
        <p:grpSpPr>
          <a:xfrm>
            <a:off x="966976" y="3115336"/>
            <a:ext cx="8561816" cy="5401545"/>
            <a:chOff x="2754838" y="1778438"/>
            <a:chExt cx="13185662" cy="8097831"/>
          </a:xfrm>
        </p:grpSpPr>
        <p:sp>
          <p:nvSpPr>
            <p:cNvPr id="476" name="Google Shape;476;g347dd7cfcaa_0_273"/>
            <p:cNvSpPr/>
            <p:nvPr/>
          </p:nvSpPr>
          <p:spPr>
            <a:xfrm>
              <a:off x="9597625" y="5132925"/>
              <a:ext cx="430800" cy="729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CF4D6"/>
            </a:solidFill>
            <a:ln cap="flat" cmpd="sng" w="38100">
              <a:solidFill>
                <a:srgbClr val="D0E7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477" name="Google Shape;477;g347dd7cfcaa_0_273"/>
            <p:cNvGrpSpPr/>
            <p:nvPr/>
          </p:nvGrpSpPr>
          <p:grpSpPr>
            <a:xfrm>
              <a:off x="7676225" y="1785100"/>
              <a:ext cx="3956700" cy="3209100"/>
              <a:chOff x="7045350" y="1608525"/>
              <a:chExt cx="3956700" cy="3209100"/>
            </a:xfrm>
          </p:grpSpPr>
          <p:sp>
            <p:nvSpPr>
              <p:cNvPr id="478" name="Google Shape;478;g347dd7cfcaa_0_273"/>
              <p:cNvSpPr/>
              <p:nvPr/>
            </p:nvSpPr>
            <p:spPr>
              <a:xfrm>
                <a:off x="7045350" y="1608525"/>
                <a:ext cx="3956700" cy="3209100"/>
              </a:xfrm>
              <a:prstGeom prst="rect">
                <a:avLst/>
              </a:prstGeom>
              <a:noFill/>
              <a:ln cap="flat" cmpd="sng" w="76200">
                <a:solidFill>
                  <a:srgbClr val="E0EA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pic>
            <p:nvPicPr>
              <p:cNvPr id="479" name="Google Shape;479;g347dd7cfcaa_0_2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08250" y="2437473"/>
                <a:ext cx="3411572" cy="90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g347dd7cfcaa_0_27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210989" y="3429000"/>
                <a:ext cx="1866019" cy="107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1" name="Google Shape;481;g347dd7cfcaa_0_273"/>
              <p:cNvSpPr/>
              <p:nvPr/>
            </p:nvSpPr>
            <p:spPr>
              <a:xfrm>
                <a:off x="7045350" y="1608525"/>
                <a:ext cx="2330700" cy="596400"/>
              </a:xfrm>
              <a:prstGeom prst="rect">
                <a:avLst/>
              </a:prstGeom>
              <a:solidFill>
                <a:srgbClr val="ECF4D6"/>
              </a:solidFill>
              <a:ln cap="flat" cmpd="sng" w="76200">
                <a:solidFill>
                  <a:srgbClr val="E0EA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파인튜닝</a:t>
                </a:r>
                <a:endParaRPr b="1" i="0" sz="2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482" name="Google Shape;482;g347dd7cfcaa_0_273"/>
            <p:cNvGrpSpPr/>
            <p:nvPr/>
          </p:nvGrpSpPr>
          <p:grpSpPr>
            <a:xfrm>
              <a:off x="2754838" y="1778438"/>
              <a:ext cx="3956700" cy="3222413"/>
              <a:chOff x="1409113" y="5822900"/>
              <a:chExt cx="3956700" cy="3222413"/>
            </a:xfrm>
          </p:grpSpPr>
          <p:grpSp>
            <p:nvGrpSpPr>
              <p:cNvPr id="483" name="Google Shape;483;g347dd7cfcaa_0_273"/>
              <p:cNvGrpSpPr/>
              <p:nvPr/>
            </p:nvGrpSpPr>
            <p:grpSpPr>
              <a:xfrm>
                <a:off x="1409113" y="5822900"/>
                <a:ext cx="3956700" cy="3222413"/>
                <a:chOff x="5945588" y="-159400"/>
                <a:chExt cx="3956700" cy="3222413"/>
              </a:xfrm>
            </p:grpSpPr>
            <p:sp>
              <p:nvSpPr>
                <p:cNvPr id="484" name="Google Shape;484;g347dd7cfcaa_0_273"/>
                <p:cNvSpPr/>
                <p:nvPr/>
              </p:nvSpPr>
              <p:spPr>
                <a:xfrm>
                  <a:off x="5945588" y="-146087"/>
                  <a:ext cx="3956700" cy="3209100"/>
                </a:xfrm>
                <a:prstGeom prst="rect">
                  <a:avLst/>
                </a:prstGeom>
                <a:noFill/>
                <a:ln cap="flat" cmpd="sng" w="76200">
                  <a:solidFill>
                    <a:srgbClr val="E0EA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r>
                    <a:t/>
                  </a:r>
                  <a:endParaRPr b="0" i="0" sz="105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  <p:sp>
              <p:nvSpPr>
                <p:cNvPr id="485" name="Google Shape;485;g347dd7cfcaa_0_273"/>
                <p:cNvSpPr/>
                <p:nvPr/>
              </p:nvSpPr>
              <p:spPr>
                <a:xfrm>
                  <a:off x="5945600" y="-159400"/>
                  <a:ext cx="2330700" cy="596400"/>
                </a:xfrm>
                <a:prstGeom prst="rect">
                  <a:avLst/>
                </a:prstGeom>
                <a:solidFill>
                  <a:srgbClr val="ECF4D6"/>
                </a:solidFill>
                <a:ln cap="flat" cmpd="sng" w="76200">
                  <a:solidFill>
                    <a:srgbClr val="E0EA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rgbClr val="000000"/>
                      </a:solidFill>
                      <a:latin typeface="Nanum Gothic"/>
                      <a:ea typeface="Nanum Gothic"/>
                      <a:cs typeface="Nanum Gothic"/>
                      <a:sym typeface="Nanum Gothic"/>
                    </a:rPr>
                    <a:t>sLLM</a:t>
                  </a:r>
                  <a:endParaRPr b="1" i="0" sz="20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pic>
            <p:nvPicPr>
              <p:cNvPr id="486" name="Google Shape;486;g347dd7cfcaa_0_27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950375" y="6887700"/>
                <a:ext cx="2874200" cy="1497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" name="Google Shape;487;g347dd7cfcaa_0_273"/>
            <p:cNvSpPr/>
            <p:nvPr/>
          </p:nvSpPr>
          <p:spPr>
            <a:xfrm>
              <a:off x="7387975" y="6001550"/>
              <a:ext cx="4850100" cy="906900"/>
            </a:xfrm>
            <a:prstGeom prst="rect">
              <a:avLst/>
            </a:prstGeom>
            <a:solidFill>
              <a:srgbClr val="ECF4D6"/>
            </a:solidFill>
            <a:ln cap="flat" cmpd="sng" w="76200">
              <a:solidFill>
                <a:srgbClr val="E0EA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(식단 설계에) 특화된 sLLM</a:t>
              </a:r>
              <a:endPara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88" name="Google Shape;488;g347dd7cfcaa_0_273"/>
            <p:cNvSpPr/>
            <p:nvPr/>
          </p:nvSpPr>
          <p:spPr>
            <a:xfrm>
              <a:off x="9597625" y="7027625"/>
              <a:ext cx="430800" cy="729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CF4D6"/>
            </a:solidFill>
            <a:ln cap="flat" cmpd="sng" w="38100">
              <a:solidFill>
                <a:srgbClr val="D0E7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489" name="Google Shape;489;g347dd7cfcaa_0_273"/>
            <p:cNvGrpSpPr/>
            <p:nvPr/>
          </p:nvGrpSpPr>
          <p:grpSpPr>
            <a:xfrm>
              <a:off x="8195203" y="7876957"/>
              <a:ext cx="3298617" cy="1999312"/>
              <a:chOff x="7489925" y="8181500"/>
              <a:chExt cx="2478300" cy="1610400"/>
            </a:xfrm>
          </p:grpSpPr>
          <p:sp>
            <p:nvSpPr>
              <p:cNvPr id="490" name="Google Shape;490;g347dd7cfcaa_0_273"/>
              <p:cNvSpPr/>
              <p:nvPr/>
            </p:nvSpPr>
            <p:spPr>
              <a:xfrm>
                <a:off x="7489925" y="8181500"/>
                <a:ext cx="2478300" cy="1610400"/>
              </a:xfrm>
              <a:prstGeom prst="rect">
                <a:avLst/>
              </a:prstGeom>
              <a:solidFill>
                <a:srgbClr val="ECF4D6"/>
              </a:solidFill>
              <a:ln cap="flat" cmpd="sng" w="76200">
                <a:solidFill>
                  <a:srgbClr val="E0EA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54864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챗봇</a:t>
                </a:r>
                <a:endParaRPr b="1" i="0" sz="18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pic>
            <p:nvPicPr>
              <p:cNvPr id="491" name="Google Shape;491;g347dd7cfcaa_0_27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8658085" y="8281313"/>
                <a:ext cx="1104396" cy="1410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92" name="Google Shape;492;g347dd7cfcaa_0_273"/>
            <p:cNvCxnSpPr/>
            <p:nvPr/>
          </p:nvCxnSpPr>
          <p:spPr>
            <a:xfrm flipH="1" rot="10800000">
              <a:off x="11630475" y="3464500"/>
              <a:ext cx="1266900" cy="5100"/>
            </a:xfrm>
            <a:prstGeom prst="straightConnector1">
              <a:avLst/>
            </a:prstGeom>
            <a:noFill/>
            <a:ln cap="flat" cmpd="sng" w="76200">
              <a:solidFill>
                <a:srgbClr val="E0EAC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3" name="Google Shape;493;g347dd7cfcaa_0_273"/>
            <p:cNvSpPr/>
            <p:nvPr/>
          </p:nvSpPr>
          <p:spPr>
            <a:xfrm>
              <a:off x="12902400" y="2942025"/>
              <a:ext cx="3038100" cy="906900"/>
            </a:xfrm>
            <a:prstGeom prst="rect">
              <a:avLst/>
            </a:prstGeom>
            <a:solidFill>
              <a:srgbClr val="ECF4D6"/>
            </a:solidFill>
            <a:ln cap="flat" cmpd="sng" w="76200">
              <a:solidFill>
                <a:srgbClr val="E0EA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식단 데이터</a:t>
              </a:r>
              <a:endPara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4" name="Google Shape;494;g347dd7cfcaa_0_273"/>
            <p:cNvSpPr/>
            <p:nvPr/>
          </p:nvSpPr>
          <p:spPr>
            <a:xfrm rot="-5400000">
              <a:off x="7004363" y="2987850"/>
              <a:ext cx="430800" cy="729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CF4D6"/>
            </a:solidFill>
            <a:ln cap="flat" cmpd="sng" w="38100">
              <a:solidFill>
                <a:srgbClr val="D0E7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RAG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1" name="Google Shape;501;p5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4. 최종 구조 설계 및 적용 기술 요약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2" name="Google Shape;502;p5"/>
          <p:cNvSpPr txBox="1"/>
          <p:nvPr/>
        </p:nvSpPr>
        <p:spPr>
          <a:xfrm>
            <a:off x="1585375" y="1779250"/>
            <a:ext cx="4260300" cy="776400"/>
          </a:xfrm>
          <a:prstGeom prst="rect">
            <a:avLst/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입력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3" name="Google Shape;503;p5"/>
          <p:cNvSpPr txBox="1"/>
          <p:nvPr/>
        </p:nvSpPr>
        <p:spPr>
          <a:xfrm>
            <a:off x="1585375" y="3245287"/>
            <a:ext cx="4260300" cy="776400"/>
          </a:xfrm>
          <a:prstGeom prst="rect">
            <a:avLst/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FastAPI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4" name="Google Shape;504;p5"/>
          <p:cNvSpPr txBox="1"/>
          <p:nvPr/>
        </p:nvSpPr>
        <p:spPr>
          <a:xfrm>
            <a:off x="1585375" y="4702131"/>
            <a:ext cx="4260300" cy="776400"/>
          </a:xfrm>
          <a:prstGeom prst="rect">
            <a:avLst/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ChromaDB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(문서 검색)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5"/>
          <p:cNvSpPr txBox="1"/>
          <p:nvPr/>
        </p:nvSpPr>
        <p:spPr>
          <a:xfrm>
            <a:off x="1585375" y="6148054"/>
            <a:ext cx="4260300" cy="776400"/>
          </a:xfrm>
          <a:prstGeom prst="rect">
            <a:avLst/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LangChain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Retriever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6" name="Google Shape;506;p5"/>
          <p:cNvSpPr txBox="1"/>
          <p:nvPr/>
        </p:nvSpPr>
        <p:spPr>
          <a:xfrm>
            <a:off x="1584946" y="7628716"/>
            <a:ext cx="4260900" cy="776400"/>
          </a:xfrm>
          <a:prstGeom prst="rect">
            <a:avLst/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OpenAI LLM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응답 생성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7" name="Google Shape;507;p5"/>
          <p:cNvSpPr txBox="1"/>
          <p:nvPr/>
        </p:nvSpPr>
        <p:spPr>
          <a:xfrm>
            <a:off x="1538600" y="9062014"/>
            <a:ext cx="4260300" cy="775200"/>
          </a:xfrm>
          <a:prstGeom prst="rect">
            <a:avLst/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응답 반환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8" name="Google Shape;508;p5"/>
          <p:cNvSpPr/>
          <p:nvPr/>
        </p:nvSpPr>
        <p:spPr>
          <a:xfrm>
            <a:off x="3530602" y="2679539"/>
            <a:ext cx="276300" cy="50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9" name="Google Shape;509;p5"/>
          <p:cNvSpPr/>
          <p:nvPr/>
        </p:nvSpPr>
        <p:spPr>
          <a:xfrm>
            <a:off x="3530602" y="4111528"/>
            <a:ext cx="276300" cy="50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0" name="Google Shape;510;p5"/>
          <p:cNvSpPr/>
          <p:nvPr/>
        </p:nvSpPr>
        <p:spPr>
          <a:xfrm>
            <a:off x="3530602" y="5605520"/>
            <a:ext cx="276300" cy="50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1" name="Google Shape;511;p5"/>
          <p:cNvSpPr/>
          <p:nvPr/>
        </p:nvSpPr>
        <p:spPr>
          <a:xfrm>
            <a:off x="3530602" y="7058880"/>
            <a:ext cx="276300" cy="50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512" name="Google Shape;512;p5"/>
          <p:cNvGraphicFramePr/>
          <p:nvPr/>
        </p:nvGraphicFramePr>
        <p:xfrm>
          <a:off x="7040400" y="242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{D1CFCDE0-ED1A-4293-8E80-85B2EDF9FD00}</a:tableStyleId>
              </a:tblPr>
              <a:tblGrid>
                <a:gridCol w="3350775"/>
                <a:gridCol w="3350775"/>
                <a:gridCol w="3350775"/>
              </a:tblGrid>
              <a:tr h="107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구성요소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기술 스택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E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역할 설명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EBE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문서 임베딩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OpenAI 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Embedding API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문서 벡터화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벡터 검색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ChromaDB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7430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유사 문서 검색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 흐름 제어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LangChain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Retriever 구성, Prompt 처리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2875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API 서버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FastAPI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사용자 요청 처리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7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 생성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OpenAI API / RUNPOD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자연어 응답 생성</a:t>
                      </a:r>
                      <a:endParaRPr b="1" sz="25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5750" marB="91425" marR="91425" marL="91425">
                    <a:lnL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E5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13" name="Google Shape;513;p5"/>
          <p:cNvSpPr/>
          <p:nvPr/>
        </p:nvSpPr>
        <p:spPr>
          <a:xfrm>
            <a:off x="3530602" y="8492900"/>
            <a:ext cx="276300" cy="50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4590450" y="4349700"/>
            <a:ext cx="91071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개요</a:t>
            </a:r>
            <a:endParaRPr b="1" i="0" sz="7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347dd7cfcaa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47dd7cfcaa_0_299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sLLM 파인튜닝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g347dd7cfcaa_0_299"/>
          <p:cNvSpPr/>
          <p:nvPr/>
        </p:nvSpPr>
        <p:spPr>
          <a:xfrm>
            <a:off x="9597625" y="5132925"/>
            <a:ext cx="430800" cy="729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21" name="Google Shape;521;g347dd7cfcaa_0_299"/>
          <p:cNvGrpSpPr/>
          <p:nvPr/>
        </p:nvGrpSpPr>
        <p:grpSpPr>
          <a:xfrm>
            <a:off x="7676225" y="1785100"/>
            <a:ext cx="3956700" cy="3209100"/>
            <a:chOff x="7045350" y="1608525"/>
            <a:chExt cx="3956700" cy="3209100"/>
          </a:xfrm>
        </p:grpSpPr>
        <p:sp>
          <p:nvSpPr>
            <p:cNvPr id="522" name="Google Shape;522;g347dd7cfcaa_0_299"/>
            <p:cNvSpPr/>
            <p:nvPr/>
          </p:nvSpPr>
          <p:spPr>
            <a:xfrm>
              <a:off x="7045350" y="1608525"/>
              <a:ext cx="3956700" cy="3209100"/>
            </a:xfrm>
            <a:prstGeom prst="rect">
              <a:avLst/>
            </a:prstGeom>
            <a:noFill/>
            <a:ln cap="flat" cmpd="sng" w="76200">
              <a:solidFill>
                <a:srgbClr val="E0EA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523" name="Google Shape;523;g347dd7cfcaa_0_2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08250" y="2437473"/>
              <a:ext cx="3411572" cy="90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g347dd7cfcaa_0_2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10989" y="3429000"/>
              <a:ext cx="1866019" cy="107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g347dd7cfcaa_0_299"/>
            <p:cNvSpPr/>
            <p:nvPr/>
          </p:nvSpPr>
          <p:spPr>
            <a:xfrm>
              <a:off x="7045350" y="1608525"/>
              <a:ext cx="2330700" cy="596400"/>
            </a:xfrm>
            <a:prstGeom prst="rect">
              <a:avLst/>
            </a:prstGeom>
            <a:solidFill>
              <a:srgbClr val="ECF4D6"/>
            </a:solidFill>
            <a:ln cap="flat" cmpd="sng" w="76200">
              <a:solidFill>
                <a:srgbClr val="E0EA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파인튜닝</a:t>
              </a:r>
              <a:endParaRPr b="1" i="0" sz="3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526" name="Google Shape;526;g347dd7cfcaa_0_299"/>
          <p:cNvGrpSpPr/>
          <p:nvPr/>
        </p:nvGrpSpPr>
        <p:grpSpPr>
          <a:xfrm>
            <a:off x="2754838" y="1778438"/>
            <a:ext cx="3956700" cy="3222413"/>
            <a:chOff x="1409113" y="5822900"/>
            <a:chExt cx="3956700" cy="3222413"/>
          </a:xfrm>
        </p:grpSpPr>
        <p:grpSp>
          <p:nvGrpSpPr>
            <p:cNvPr id="527" name="Google Shape;527;g347dd7cfcaa_0_299"/>
            <p:cNvGrpSpPr/>
            <p:nvPr/>
          </p:nvGrpSpPr>
          <p:grpSpPr>
            <a:xfrm>
              <a:off x="1409113" y="5822900"/>
              <a:ext cx="3956700" cy="3222413"/>
              <a:chOff x="5945588" y="-159400"/>
              <a:chExt cx="3956700" cy="3222413"/>
            </a:xfrm>
          </p:grpSpPr>
          <p:sp>
            <p:nvSpPr>
              <p:cNvPr id="528" name="Google Shape;528;g347dd7cfcaa_0_299"/>
              <p:cNvSpPr/>
              <p:nvPr/>
            </p:nvSpPr>
            <p:spPr>
              <a:xfrm>
                <a:off x="5945588" y="-146087"/>
                <a:ext cx="3956700" cy="3209100"/>
              </a:xfrm>
              <a:prstGeom prst="rect">
                <a:avLst/>
              </a:prstGeom>
              <a:noFill/>
              <a:ln cap="flat" cmpd="sng" w="76200">
                <a:solidFill>
                  <a:srgbClr val="E0EA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529" name="Google Shape;529;g347dd7cfcaa_0_299"/>
              <p:cNvSpPr/>
              <p:nvPr/>
            </p:nvSpPr>
            <p:spPr>
              <a:xfrm>
                <a:off x="5945600" y="-159400"/>
                <a:ext cx="2330700" cy="596400"/>
              </a:xfrm>
              <a:prstGeom prst="rect">
                <a:avLst/>
              </a:prstGeom>
              <a:solidFill>
                <a:srgbClr val="ECF4D6"/>
              </a:solidFill>
              <a:ln cap="flat" cmpd="sng" w="76200">
                <a:solidFill>
                  <a:srgbClr val="E0EA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b="1" i="0" lang="en-US" sz="30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sLLM</a:t>
                </a:r>
                <a:endParaRPr b="1" i="0" sz="3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pic>
          <p:nvPicPr>
            <p:cNvPr id="530" name="Google Shape;530;g347dd7cfcaa_0_2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50375" y="6887700"/>
              <a:ext cx="2874200" cy="1497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g347dd7cfcaa_0_299"/>
          <p:cNvSpPr/>
          <p:nvPr/>
        </p:nvSpPr>
        <p:spPr>
          <a:xfrm>
            <a:off x="7387975" y="6001550"/>
            <a:ext cx="4850100" cy="906900"/>
          </a:xfrm>
          <a:prstGeom prst="rect">
            <a:avLst/>
          </a:prstGeom>
          <a:solidFill>
            <a:srgbClr val="ECF4D6"/>
          </a:solidFill>
          <a:ln cap="flat" cmpd="sng" w="76200">
            <a:solidFill>
              <a:srgbClr val="E0EA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(식단 설계에) 특화된 sLLM</a:t>
            </a:r>
            <a:endParaRPr b="1" i="0" sz="2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2" name="Google Shape;532;g347dd7cfcaa_0_299"/>
          <p:cNvSpPr/>
          <p:nvPr/>
        </p:nvSpPr>
        <p:spPr>
          <a:xfrm>
            <a:off x="9597625" y="7027625"/>
            <a:ext cx="430800" cy="729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33" name="Google Shape;533;g347dd7cfcaa_0_299"/>
          <p:cNvGrpSpPr/>
          <p:nvPr/>
        </p:nvGrpSpPr>
        <p:grpSpPr>
          <a:xfrm>
            <a:off x="8195203" y="7876957"/>
            <a:ext cx="3298617" cy="1999312"/>
            <a:chOff x="7489925" y="8181500"/>
            <a:chExt cx="2478300" cy="1610400"/>
          </a:xfrm>
        </p:grpSpPr>
        <p:sp>
          <p:nvSpPr>
            <p:cNvPr id="534" name="Google Shape;534;g347dd7cfcaa_0_299"/>
            <p:cNvSpPr/>
            <p:nvPr/>
          </p:nvSpPr>
          <p:spPr>
            <a:xfrm>
              <a:off x="7489925" y="8181500"/>
              <a:ext cx="2478300" cy="1610400"/>
            </a:xfrm>
            <a:prstGeom prst="rect">
              <a:avLst/>
            </a:prstGeom>
            <a:solidFill>
              <a:srgbClr val="ECF4D6"/>
            </a:solidFill>
            <a:ln cap="flat" cmpd="sng" w="76200">
              <a:solidFill>
                <a:srgbClr val="E0EA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5486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챗봇</a:t>
              </a:r>
              <a:endParaRPr b="1" i="0" sz="2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535" name="Google Shape;535;g347dd7cfcaa_0_29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658085" y="8281313"/>
              <a:ext cx="1104396" cy="1410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g347dd7cfcaa_0_299"/>
          <p:cNvGrpSpPr/>
          <p:nvPr/>
        </p:nvGrpSpPr>
        <p:grpSpPr>
          <a:xfrm>
            <a:off x="13864025" y="6162500"/>
            <a:ext cx="2838600" cy="585000"/>
            <a:chOff x="12234800" y="6010100"/>
            <a:chExt cx="2838600" cy="585000"/>
          </a:xfrm>
        </p:grpSpPr>
        <p:pic>
          <p:nvPicPr>
            <p:cNvPr id="537" name="Google Shape;537;g347dd7cfcaa_0_29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234800" y="6010100"/>
              <a:ext cx="585000" cy="58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g347dd7cfcaa_0_299"/>
            <p:cNvSpPr txBox="1"/>
            <p:nvPr/>
          </p:nvSpPr>
          <p:spPr>
            <a:xfrm>
              <a:off x="12819800" y="6010100"/>
              <a:ext cx="2253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US" sz="2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챗봇의 뇌 역할</a:t>
              </a:r>
              <a:endParaRPr b="1" i="0" sz="2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539" name="Google Shape;539;g347dd7cfcaa_0_299"/>
          <p:cNvCxnSpPr/>
          <p:nvPr/>
        </p:nvCxnSpPr>
        <p:spPr>
          <a:xfrm flipH="1" rot="10800000">
            <a:off x="12417600" y="6539050"/>
            <a:ext cx="1266900" cy="5100"/>
          </a:xfrm>
          <a:prstGeom prst="straightConnector1">
            <a:avLst/>
          </a:prstGeom>
          <a:noFill/>
          <a:ln cap="flat" cmpd="sng" w="76200">
            <a:solidFill>
              <a:srgbClr val="E0EAC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Google Shape;540;g347dd7cfcaa_0_299"/>
          <p:cNvCxnSpPr/>
          <p:nvPr/>
        </p:nvCxnSpPr>
        <p:spPr>
          <a:xfrm flipH="1" rot="10800000">
            <a:off x="11630475" y="3464500"/>
            <a:ext cx="1266900" cy="5100"/>
          </a:xfrm>
          <a:prstGeom prst="straightConnector1">
            <a:avLst/>
          </a:prstGeom>
          <a:noFill/>
          <a:ln cap="flat" cmpd="sng" w="76200">
            <a:solidFill>
              <a:srgbClr val="E0EA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1" name="Google Shape;541;g347dd7cfcaa_0_299"/>
          <p:cNvSpPr/>
          <p:nvPr/>
        </p:nvSpPr>
        <p:spPr>
          <a:xfrm>
            <a:off x="12902400" y="2942025"/>
            <a:ext cx="3038100" cy="906900"/>
          </a:xfrm>
          <a:prstGeom prst="rect">
            <a:avLst/>
          </a:prstGeom>
          <a:solidFill>
            <a:srgbClr val="ECF4D6"/>
          </a:solidFill>
          <a:ln cap="flat" cmpd="sng" w="76200">
            <a:solidFill>
              <a:srgbClr val="E0EA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식단 데이터</a:t>
            </a:r>
            <a:endParaRPr b="1" i="0" sz="2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g347dd7cfcaa_0_299"/>
          <p:cNvSpPr/>
          <p:nvPr/>
        </p:nvSpPr>
        <p:spPr>
          <a:xfrm rot="-5400000">
            <a:off x="7004363" y="2987850"/>
            <a:ext cx="430800" cy="729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F4D6"/>
          </a:solidFill>
          <a:ln cap="flat" cmpd="sng" w="38100">
            <a:solidFill>
              <a:srgbClr val="D0E7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g347dd7cfcaa_0_299"/>
          <p:cNvSpPr txBox="1"/>
          <p:nvPr/>
        </p:nvSpPr>
        <p:spPr>
          <a:xfrm>
            <a:off x="14103725" y="0"/>
            <a:ext cx="4009463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4. 최종 구조 설계 및 적용 기술 요약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347dd7cfcaa_0_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347dd7cfcaa_0_341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식단 추천 알고리즘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0" name="Google Shape;550;g347dd7cfcaa_0_341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4. 최종 구조 설계 및 적용 기술 요약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1" name="Google Shape;551;g347dd7cfcaa_0_341"/>
          <p:cNvSpPr txBox="1"/>
          <p:nvPr/>
        </p:nvSpPr>
        <p:spPr>
          <a:xfrm>
            <a:off x="731250" y="2482550"/>
            <a:ext cx="16825500" cy="4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Collaborative Filtering(CF)/협업 필터링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C573C"/>
              </a:buClr>
              <a:buSzPts val="3200"/>
              <a:buFont typeface="Nanum Gothic"/>
              <a:buChar char="•"/>
            </a:pPr>
            <a:r>
              <a:rPr b="1" i="0" lang="en-US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사용자의 과거 선호도를 바탕으로 미래의 추천을 제공하는 방식</a:t>
            </a:r>
            <a:endParaRPr b="1" i="0" sz="32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143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- 사용자 기반 협업 필터링: 비슷한 성향의 사용자들이 선호하는 아이템 추천</a:t>
            </a:r>
            <a:endParaRPr b="1" i="0" sz="32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143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- 아이템 기반 협업 필터링: 특정 사용자가 이미 선호하는 아이템들과 유사한 아이템을 추천</a:t>
            </a:r>
            <a:endParaRPr b="1" i="0" sz="32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2" name="Google Shape;552;g347dd7cfcaa_0_341"/>
          <p:cNvSpPr txBox="1"/>
          <p:nvPr/>
        </p:nvSpPr>
        <p:spPr>
          <a:xfrm>
            <a:off x="959850" y="7515600"/>
            <a:ext cx="142911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But, 사용자나 아이템에 대한 데이터가 적은 경우에는?</a:t>
            </a:r>
            <a:endParaRPr b="1" i="0" sz="45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347dd7cfcaa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347dd7cfcaa_0_374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식단 추천 알고리즘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9" name="Google Shape;559;g347dd7cfcaa_0_374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4. 최종 구조 설계 및 적용 기술 요약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0" name="Google Shape;560;g347dd7cfcaa_0_374"/>
          <p:cNvSpPr txBox="1"/>
          <p:nvPr/>
        </p:nvSpPr>
        <p:spPr>
          <a:xfrm>
            <a:off x="690500" y="1952746"/>
            <a:ext cx="907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협업 필터링 + 대규모 언어 모델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61" name="Google Shape;561;g347dd7cfcaa_0_374"/>
          <p:cNvGrpSpPr/>
          <p:nvPr/>
        </p:nvGrpSpPr>
        <p:grpSpPr>
          <a:xfrm>
            <a:off x="843074" y="1476100"/>
            <a:ext cx="16754426" cy="8455800"/>
            <a:chOff x="843074" y="1476100"/>
            <a:chExt cx="16754426" cy="8455800"/>
          </a:xfrm>
        </p:grpSpPr>
        <p:sp>
          <p:nvSpPr>
            <p:cNvPr id="562" name="Google Shape;562;g347dd7cfcaa_0_374"/>
            <p:cNvSpPr txBox="1"/>
            <p:nvPr/>
          </p:nvSpPr>
          <p:spPr>
            <a:xfrm>
              <a:off x="843074" y="4333700"/>
              <a:ext cx="9198600" cy="46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협업 필터링 추천 시스템(CF-RecSys)</a:t>
              </a:r>
              <a:endParaRPr b="1" i="0" sz="35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317500" lvl="1" marL="685800" marR="0" rtl="0"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2C573C"/>
                </a:buClr>
                <a:buSzPts val="3200"/>
                <a:buFont typeface="Nanum Gothic"/>
                <a:buChar char="•"/>
              </a:pPr>
              <a:r>
                <a:rPr b="1" i="0" lang="en-US" sz="32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사용자 기록과 음식 설명의 텍스트를 임베딩</a:t>
              </a:r>
              <a:endParaRPr b="1" i="0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685800" marR="0" rtl="0"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t/>
              </a:r>
              <a:endParaRPr b="1" i="0" sz="35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언어 모델(LLM)</a:t>
              </a:r>
              <a:endParaRPr b="1" i="0" sz="35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317500" lvl="1" marL="685800" marR="0" rtl="0" algn="l">
                <a:lnSpc>
                  <a:spcPct val="15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2C573C"/>
                </a:buClr>
                <a:buSzPts val="3200"/>
                <a:buFont typeface="Nanum Gothic"/>
                <a:buChar char="•"/>
              </a:pPr>
              <a:r>
                <a:rPr b="1" i="0" lang="en-US" sz="32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LLM의 언어 이해 능력을 활용</a:t>
              </a:r>
              <a:endParaRPr b="1" i="0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descr="텍스트, 스크린샷, 폰트이(가) 표시된 사진  AI가 생성한 콘텐츠는 부정확할 수 있습니다." id="563" name="Google Shape;563;g347dd7cfcaa_0_3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12450" y="1476100"/>
              <a:ext cx="7185050" cy="8455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347dd7cfcaa_0_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347dd7cfcaa_0_385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구현 _ 식단 추천 프롬프트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0" name="Google Shape;570;g347dd7cfcaa_0_385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4. 최종 구조 설계 및 적용 기술 요약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텍스트, 스크린샷, 폰트이(가) 표시된 사진  AI가 생성한 콘텐츠는 부정확할 수 있습니다." id="571" name="Google Shape;571;g347dd7cfcaa_0_3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4550" y="1521650"/>
            <a:ext cx="9472175" cy="834614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347dd7cfcaa_0_385"/>
          <p:cNvSpPr txBox="1"/>
          <p:nvPr/>
        </p:nvSpPr>
        <p:spPr>
          <a:xfrm>
            <a:off x="2738450" y="4586975"/>
            <a:ext cx="26901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[0.2, 0.4, …]</a:t>
            </a:r>
            <a:endParaRPr b="1" i="0" sz="3200" u="none" cap="none" strike="noStrike">
              <a:solidFill>
                <a:srgbClr val="99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g347dd7cfcaa_0_385"/>
          <p:cNvSpPr txBox="1"/>
          <p:nvPr/>
        </p:nvSpPr>
        <p:spPr>
          <a:xfrm>
            <a:off x="13730325" y="4340675"/>
            <a:ext cx="44211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[“불고기"(0.3, 0.5, …), “상추"(0.4, 0.1, …)]</a:t>
            </a:r>
            <a:endParaRPr b="1" i="0" sz="3200" u="none" cap="none" strike="noStrike">
              <a:solidFill>
                <a:srgbClr val="99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4" name="Google Shape;574;g347dd7cfcaa_0_385"/>
          <p:cNvSpPr txBox="1"/>
          <p:nvPr/>
        </p:nvSpPr>
        <p:spPr>
          <a:xfrm>
            <a:off x="10094675" y="1685150"/>
            <a:ext cx="55233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990000"/>
                </a:solidFill>
                <a:latin typeface="Nanum Gothic"/>
                <a:ea typeface="Nanum Gothic"/>
                <a:cs typeface="Nanum Gothic"/>
                <a:sym typeface="Nanum Gothic"/>
              </a:rPr>
              <a:t>[“오삼불고기"(0.5, 0.6, …], “계란국" (0.8, 0.6, …)]</a:t>
            </a:r>
            <a:endParaRPr b="1" i="0" sz="3200" u="none" cap="none" strike="noStrike">
              <a:solidFill>
                <a:srgbClr val="99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"/>
          <p:cNvSpPr txBox="1"/>
          <p:nvPr/>
        </p:nvSpPr>
        <p:spPr>
          <a:xfrm>
            <a:off x="17449800" y="9626600"/>
            <a:ext cx="469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"/>
          <p:cNvSpPr txBox="1"/>
          <p:nvPr/>
        </p:nvSpPr>
        <p:spPr>
          <a:xfrm>
            <a:off x="982639" y="4144983"/>
            <a:ext cx="16049767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5. 성능 개선 비교</a:t>
            </a:r>
            <a:endParaRPr b="1" i="0" sz="7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초기 LLM 대화 결과 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8" name="Google Shape;588;p8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5. 성능 개선 비교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9" name="Google Shape;589;p8"/>
          <p:cNvSpPr txBox="1"/>
          <p:nvPr/>
        </p:nvSpPr>
        <p:spPr>
          <a:xfrm>
            <a:off x="9607925" y="2921250"/>
            <a:ext cx="7295400" cy="4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문제점: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anum Gothic"/>
              <a:buChar char="●"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일반적이고 추상적인 추천 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anum Gothic"/>
              <a:buChar char="●"/>
            </a:pPr>
            <a:r>
              <a:rPr b="1" i="0" lang="en-US" sz="27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개인화 고려 </a:t>
            </a: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미비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anum Gothic"/>
              <a:buChar char="●"/>
            </a:pPr>
            <a:r>
              <a:rPr b="1" i="0" lang="en-US" sz="27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도시락 구독 서비스에 </a:t>
            </a: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부적절한 답변</a:t>
            </a:r>
            <a:endParaRPr b="1" i="0" sz="2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r>
              <a:rPr b="1" lang="en-US" sz="2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기본 LLM은 특정 음식 데이터(csv)를 학습하지 않았기 때문에 기존에 학습된 데이터 기반으로만 답변을 생성.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0" name="Google Shape;59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900" y="6489076"/>
            <a:ext cx="1128700" cy="146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ser-avatar.svg - Wikimedia Commons" id="591" name="Google Shape;59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6536" y="3728874"/>
            <a:ext cx="1071724" cy="10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"/>
          <p:cNvSpPr/>
          <p:nvPr/>
        </p:nvSpPr>
        <p:spPr>
          <a:xfrm>
            <a:off x="2670125" y="3144775"/>
            <a:ext cx="4231500" cy="1071600"/>
          </a:xfrm>
          <a:prstGeom prst="wedgeRoundRectCallout">
            <a:avLst>
              <a:gd fmla="val 60888" name="adj1"/>
              <a:gd fmla="val 3906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다이어트 중인데 점심 메뉴 추천해 줘.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3" name="Google Shape;593;p8"/>
          <p:cNvSpPr/>
          <p:nvPr/>
        </p:nvSpPr>
        <p:spPr>
          <a:xfrm>
            <a:off x="2566425" y="5736825"/>
            <a:ext cx="4231500" cy="1071600"/>
          </a:xfrm>
          <a:prstGeom prst="wedgeRoundRectCallout">
            <a:avLst>
              <a:gd fmla="val -55779" name="adj1"/>
              <a:gd fmla="val 3650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샐러드나 과일을 드시는 게 좋습니다.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g350bc12f97e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350bc12f97e_0_8"/>
          <p:cNvSpPr txBox="1"/>
          <p:nvPr/>
        </p:nvSpPr>
        <p:spPr>
          <a:xfrm>
            <a:off x="518600" y="234525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파인튜닝한 LLM 대화 결과 </a:t>
            </a: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0" name="Google Shape;600;g350bc12f97e_0_8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5. 성능 개선 비교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1" name="Google Shape;601;g350bc12f97e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4875" y="7640801"/>
            <a:ext cx="1128700" cy="146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ser-avatar.svg - Wikimedia Commons" id="602" name="Google Shape;602;g350bc12f97e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7061" y="3081824"/>
            <a:ext cx="1071724" cy="10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350bc12f97e_0_8"/>
          <p:cNvSpPr/>
          <p:nvPr/>
        </p:nvSpPr>
        <p:spPr>
          <a:xfrm>
            <a:off x="7410775" y="2573925"/>
            <a:ext cx="4231500" cy="1071600"/>
          </a:xfrm>
          <a:prstGeom prst="wedgeRoundRectCallout">
            <a:avLst>
              <a:gd fmla="val 60888" name="adj1"/>
              <a:gd fmla="val 3906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다이어트 중인데 점심 메뉴 추천해 줘.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4" name="Google Shape;604;g350bc12f97e_0_8"/>
          <p:cNvSpPr/>
          <p:nvPr/>
        </p:nvSpPr>
        <p:spPr>
          <a:xfrm>
            <a:off x="5919225" y="5203425"/>
            <a:ext cx="6050100" cy="3216600"/>
          </a:xfrm>
          <a:prstGeom prst="wedgeRoundRectCallout">
            <a:avLst>
              <a:gd fmla="val -55779" name="adj1"/>
              <a:gd fmla="val 3650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고객님의 다이어트 목표에 맞춰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닭구이 (119kcal, 단백질 24.44g),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소라무침 (122kcal, 단백질 18.67g),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오징어불고기 (123kcal, 단백질 16.38g)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구성을 추천드립니다.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모두 고단백 저지방 식단으로, 하루 단백질 섭취를 지원합니다.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1"/>
          <p:cNvSpPr txBox="1"/>
          <p:nvPr/>
        </p:nvSpPr>
        <p:spPr>
          <a:xfrm>
            <a:off x="518599" y="234525"/>
            <a:ext cx="8531271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초기 모델 vs 파인튜닝 모델 비교 </a:t>
            </a:r>
            <a:endParaRPr b="1" i="0" sz="4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11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5. 성능 개선 비교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612" name="Google Shape;612;p11"/>
          <p:cNvGraphicFramePr/>
          <p:nvPr/>
        </p:nvGraphicFramePr>
        <p:xfrm>
          <a:off x="952500" y="337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{3ABA82A6-0E5B-4952-81AD-18EA157F38A4}</a:tableStyleId>
              </a:tblPr>
              <a:tblGrid>
                <a:gridCol w="5461000"/>
                <a:gridCol w="5461000"/>
                <a:gridCol w="5461000"/>
              </a:tblGrid>
              <a:tr h="88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초기 LLM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파인튜닝 LLM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CF4D6"/>
                    </a:solidFill>
                  </a:tcPr>
                </a:tc>
              </a:tr>
              <a:tr h="88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답변 스타일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매우 일반적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구체적이고 개인화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88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활용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식단 데이터 적극 활용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88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구독 유도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CF4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불가능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자연스럽게 유도 가능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2"/>
          <p:cNvSpPr txBox="1"/>
          <p:nvPr/>
        </p:nvSpPr>
        <p:spPr>
          <a:xfrm>
            <a:off x="518599" y="234525"/>
            <a:ext cx="9674271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파인튜닝 후 LLM</a:t>
            </a:r>
            <a:r>
              <a:rPr b="1" lang="en-US" sz="4000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 성능</a:t>
            </a:r>
            <a:r>
              <a:rPr b="1" i="0" lang="en-US" sz="40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 (RAG </a:t>
            </a:r>
            <a:r>
              <a:rPr b="1" lang="en-US" sz="4000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적용 이전</a:t>
            </a:r>
            <a:r>
              <a:rPr b="1" i="0" lang="en-US" sz="40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endParaRPr b="1" i="0" sz="4000" u="none" cap="none" strike="noStrike">
              <a:solidFill>
                <a:srgbClr val="274D3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9" name="Google Shape;619;p12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5. 성능 개선 비교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0" name="Google Shape;62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750" y="6759176"/>
            <a:ext cx="1128700" cy="146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ser-avatar.svg - Wikimedia Commons" id="621" name="Google Shape;62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8948" y="3884049"/>
            <a:ext cx="1071724" cy="10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2"/>
          <p:cNvSpPr/>
          <p:nvPr/>
        </p:nvSpPr>
        <p:spPr>
          <a:xfrm>
            <a:off x="2659525" y="3174000"/>
            <a:ext cx="4231500" cy="1071600"/>
          </a:xfrm>
          <a:prstGeom prst="wedgeRoundRectCallout">
            <a:avLst>
              <a:gd fmla="val 60888" name="adj1"/>
              <a:gd fmla="val 3906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삶은 브로콜리 칼로리 알려줘.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3" name="Google Shape;623;p12"/>
          <p:cNvSpPr/>
          <p:nvPr/>
        </p:nvSpPr>
        <p:spPr>
          <a:xfrm>
            <a:off x="2387175" y="5879700"/>
            <a:ext cx="6050100" cy="1376100"/>
          </a:xfrm>
          <a:prstGeom prst="wedgeRoundRectCallout">
            <a:avLst>
              <a:gd fmla="val -55779" name="adj1"/>
              <a:gd fmla="val 3650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브로콜리는 저칼로리 식품으로 알려져 있습니다.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4" name="Google Shape;624;p12"/>
          <p:cNvSpPr txBox="1"/>
          <p:nvPr/>
        </p:nvSpPr>
        <p:spPr>
          <a:xfrm>
            <a:off x="9885875" y="2572950"/>
            <a:ext cx="75810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문제점: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Nanum Gothic"/>
              <a:buChar char="●"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단순한 사실 진술에 그침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Nanum Gothic"/>
              <a:buChar char="●"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정확한 수치 정보(예: 칼로리 등) 제공 불가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Nanum Gothic"/>
              <a:buChar char="●"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학습 데이터에 없는 경우 답변에 한계 발생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→  파인튜닝된 모델은 학습한 데이터에 기반하여 답변을 생성하기 때문에, 모델이 기억하고 있는 범위 내에 특정 정보(예: 삶은 브로콜리의 칼로리 수치)가 존재하지 않을 경우, 해당 질문에 정확히 응답하는 데 한계가 발생.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3"/>
          <p:cNvSpPr txBox="1"/>
          <p:nvPr/>
        </p:nvSpPr>
        <p:spPr>
          <a:xfrm>
            <a:off x="13296902" y="44037"/>
            <a:ext cx="4472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5. 성능 개선 비교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1" name="Google Shape;631;p13"/>
          <p:cNvSpPr txBox="1"/>
          <p:nvPr/>
        </p:nvSpPr>
        <p:spPr>
          <a:xfrm>
            <a:off x="9983225" y="2409025"/>
            <a:ext cx="6965400" cy="6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개선점: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Nanum Gothic"/>
              <a:buChar char="●"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외부 데이터 검색 및 활용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Nanum Gothic"/>
              <a:buChar char="●"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수치 기반 정확한 답변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Nanum Gothic"/>
              <a:buChar char="●"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문서 출처 제공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핵심 메커니즘: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프롬프트 입력 → 벡터 검색(ChromaDB) → 문서 조회 → 답변 생성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질문이 들어오면, 벡터 검색(ChromaDB)을 통해 관련 문서를 찾아 읽은 뒤, 이를 기반으로 답변을 새로 생성.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00">
                <a:latin typeface="Nanum Gothic"/>
                <a:ea typeface="Nanum Gothic"/>
                <a:cs typeface="Nanum Gothic"/>
                <a:sym typeface="Nanum Gothic"/>
              </a:rPr>
              <a:t>덕분에 보다 정확하고 신뢰할 수 있는 정보 제공이 가능.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2" name="Google Shape;6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950" y="6835376"/>
            <a:ext cx="1128700" cy="146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ser-avatar.svg - Wikimedia Commons" id="633" name="Google Shape;63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148" y="3960249"/>
            <a:ext cx="1071724" cy="10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3"/>
          <p:cNvSpPr/>
          <p:nvPr/>
        </p:nvSpPr>
        <p:spPr>
          <a:xfrm>
            <a:off x="2735725" y="3250200"/>
            <a:ext cx="4231500" cy="1071600"/>
          </a:xfrm>
          <a:prstGeom prst="wedgeRoundRectCallout">
            <a:avLst>
              <a:gd fmla="val 60888" name="adj1"/>
              <a:gd fmla="val 3906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삶은 </a:t>
            </a: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브로콜리 칼로리 알려줘.</a:t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5" name="Google Shape;635;p13"/>
          <p:cNvSpPr/>
          <p:nvPr/>
        </p:nvSpPr>
        <p:spPr>
          <a:xfrm>
            <a:off x="2463375" y="5955900"/>
            <a:ext cx="6050100" cy="1376100"/>
          </a:xfrm>
          <a:prstGeom prst="wedgeRoundRectCallout">
            <a:avLst>
              <a:gd fmla="val -55779" name="adj1"/>
              <a:gd fmla="val 3650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삶은 브로콜리의 100g당 열량은 약 35kcal입니다. (출처: 식품 데이터베이스)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6" name="Google Shape;636;p13"/>
          <p:cNvSpPr txBox="1"/>
          <p:nvPr/>
        </p:nvSpPr>
        <p:spPr>
          <a:xfrm>
            <a:off x="518599" y="234525"/>
            <a:ext cx="9674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파인튜닝 후 LLM</a:t>
            </a:r>
            <a:r>
              <a:rPr b="1" lang="en-US" sz="4000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 성능</a:t>
            </a:r>
            <a:r>
              <a:rPr b="1" i="0" lang="en-US" sz="40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 (RAG </a:t>
            </a:r>
            <a:r>
              <a:rPr b="1" lang="en-US" sz="4000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적용 후</a:t>
            </a:r>
            <a:r>
              <a:rPr b="1" i="0" lang="en-US" sz="40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endParaRPr b="1" i="0" sz="4000" u="none" cap="none" strike="noStrike">
              <a:solidFill>
                <a:srgbClr val="274D3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 txBox="1"/>
          <p:nvPr/>
        </p:nvSpPr>
        <p:spPr>
          <a:xfrm>
            <a:off x="518600" y="234537"/>
            <a:ext cx="44725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 배경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개요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575" y="2716750"/>
            <a:ext cx="6197600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/>
          <p:cNvPicPr preferRelativeResize="0"/>
          <p:nvPr/>
        </p:nvPicPr>
        <p:blipFill rotWithShape="1">
          <a:blip r:embed="rId5">
            <a:alphaModFix/>
          </a:blip>
          <a:srcRect b="6282" l="0" r="0" t="0"/>
          <a:stretch/>
        </p:blipFill>
        <p:spPr>
          <a:xfrm>
            <a:off x="2324675" y="4850350"/>
            <a:ext cx="5549901" cy="54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 rotWithShape="1">
          <a:blip r:embed="rId6">
            <a:alphaModFix amt="75000"/>
          </a:blip>
          <a:srcRect b="0" l="0" r="0" t="0"/>
          <a:stretch/>
        </p:blipFill>
        <p:spPr>
          <a:xfrm>
            <a:off x="2667575" y="1548350"/>
            <a:ext cx="28956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2572873" y="2542025"/>
            <a:ext cx="3111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900" u="none" cap="none" strike="noStrike">
                <a:solidFill>
                  <a:srgbClr val="303030"/>
                </a:solidFill>
                <a:latin typeface="Nanum Gothic"/>
                <a:ea typeface="Nanum Gothic"/>
                <a:cs typeface="Nanum Gothic"/>
                <a:sym typeface="Nanum Gothic"/>
              </a:rPr>
              <a:t>오늘 뭐 먹지?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7">
            <a:alphaModFix amt="75000"/>
          </a:blip>
          <a:srcRect b="0" l="0" r="0" t="0"/>
          <a:stretch/>
        </p:blipFill>
        <p:spPr>
          <a:xfrm>
            <a:off x="5931475" y="3872450"/>
            <a:ext cx="19431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5904157" y="4583650"/>
            <a:ext cx="1954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303030"/>
                </a:solidFill>
                <a:latin typeface="Nanum Gothic"/>
                <a:ea typeface="Nanum Gothic"/>
                <a:cs typeface="Nanum Gothic"/>
                <a:sym typeface="Nanum Gothic"/>
              </a:rPr>
              <a:t>너무 바쁘고</a:t>
            </a:r>
            <a:endParaRPr b="1" i="0" sz="2300" u="none" cap="none" strike="noStrike">
              <a:solidFill>
                <a:srgbClr val="30303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303030"/>
                </a:solidFill>
                <a:latin typeface="Nanum Gothic"/>
                <a:ea typeface="Nanum Gothic"/>
                <a:cs typeface="Nanum Gothic"/>
                <a:sym typeface="Nanum Gothic"/>
              </a:rPr>
              <a:t>귀찮아</a:t>
            </a:r>
            <a:endParaRPr b="1" i="0" sz="2300" u="none" cap="none" strike="noStrike">
              <a:solidFill>
                <a:srgbClr val="30303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8">
            <a:alphaModFix amt="49000"/>
          </a:blip>
          <a:srcRect b="0" l="0" r="0" t="0"/>
          <a:stretch/>
        </p:blipFill>
        <p:spPr>
          <a:xfrm>
            <a:off x="499050" y="3459700"/>
            <a:ext cx="1676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600650" y="3620750"/>
            <a:ext cx="14124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1800" u="none" cap="none" strike="noStrike">
                <a:solidFill>
                  <a:srgbClr val="303030"/>
                </a:solidFill>
                <a:latin typeface="Nanum Gothic"/>
                <a:ea typeface="Nanum Gothic"/>
                <a:cs typeface="Nanum Gothic"/>
                <a:sym typeface="Nanum Gothic"/>
              </a:rPr>
              <a:t>그래도 건강은 챙겨야지…</a:t>
            </a:r>
            <a:endParaRPr b="1" i="0" sz="9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8">
            <a:alphaModFix amt="49000"/>
          </a:blip>
          <a:srcRect b="0" l="0" r="0" t="0"/>
          <a:stretch/>
        </p:blipFill>
        <p:spPr>
          <a:xfrm>
            <a:off x="784800" y="5459950"/>
            <a:ext cx="165100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>
            <a:off x="808200" y="5802850"/>
            <a:ext cx="1516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1800" u="none" cap="none" strike="noStrike">
                <a:solidFill>
                  <a:srgbClr val="303030"/>
                </a:solidFill>
                <a:latin typeface="Nanum Gothic"/>
                <a:ea typeface="Nanum Gothic"/>
                <a:cs typeface="Nanum Gothic"/>
                <a:sym typeface="Nanum Gothic"/>
              </a:rPr>
              <a:t>다이어트 해야 되는데…</a:t>
            </a:r>
            <a:endParaRPr b="1" i="0" sz="9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8141763" y="5358350"/>
            <a:ext cx="1805400" cy="121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7B197"/>
          </a:solidFill>
          <a:ln cap="flat" cmpd="sng" w="9525">
            <a:solidFill>
              <a:srgbClr val="87B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87B197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10419600" y="2179175"/>
            <a:ext cx="7060200" cy="1943100"/>
          </a:xfrm>
          <a:prstGeom prst="roundRect">
            <a:avLst>
              <a:gd fmla="val 16667" name="adj"/>
            </a:avLst>
          </a:prstGeom>
          <a:solidFill>
            <a:srgbClr val="87B197">
              <a:alpha val="84313"/>
            </a:srgbClr>
          </a:solidFill>
          <a:ln cap="flat" cmpd="sng" w="9525">
            <a:solidFill>
              <a:srgbClr val="87B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 끼니마다 ‘뭐 먹지?’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고민해야 하는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메뉴 스트레스</a:t>
            </a:r>
            <a:endParaRPr b="0" i="0" sz="1400" u="none" cap="none" strike="noStrike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10396225" y="4844450"/>
            <a:ext cx="7060200" cy="1943100"/>
          </a:xfrm>
          <a:prstGeom prst="roundRect">
            <a:avLst>
              <a:gd fmla="val 16667" name="adj"/>
            </a:avLst>
          </a:prstGeom>
          <a:solidFill>
            <a:srgbClr val="87B197">
              <a:alpha val="84313"/>
            </a:srgbClr>
          </a:solidFill>
          <a:ln cap="flat" cmpd="sng" w="9525">
            <a:solidFill>
              <a:srgbClr val="87B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짧은 점심시간 속 </a:t>
            </a:r>
            <a:endParaRPr b="1" i="0" sz="30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효율적인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식사</a:t>
            </a:r>
            <a:r>
              <a:rPr b="1" i="0" lang="en-US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</a:t>
            </a:r>
            <a:r>
              <a:rPr b="1" i="0" lang="en-US" sz="3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 휴식</a:t>
            </a:r>
            <a:r>
              <a:rPr b="1" i="0" lang="en-US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어려움</a:t>
            </a:r>
            <a:endParaRPr b="0" i="0" sz="30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10396225" y="7509725"/>
            <a:ext cx="7060200" cy="1943100"/>
          </a:xfrm>
          <a:prstGeom prst="roundRect">
            <a:avLst>
              <a:gd fmla="val 16667" name="adj"/>
            </a:avLst>
          </a:prstGeom>
          <a:solidFill>
            <a:srgbClr val="87B197">
              <a:alpha val="84313"/>
            </a:srgbClr>
          </a:solidFill>
          <a:ln cap="flat" cmpd="sng" w="9525">
            <a:solidFill>
              <a:srgbClr val="87B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바쁜 일정 속 </a:t>
            </a:r>
            <a:r>
              <a:rPr b="1" i="0" lang="en-US" sz="3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불규칙해진 식습관</a:t>
            </a:r>
            <a:r>
              <a:rPr b="1" i="0" lang="en-US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건강 관리</a:t>
            </a:r>
            <a:r>
              <a:rPr b="1" i="0" lang="en-US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 한계</a:t>
            </a:r>
            <a:endParaRPr b="1" i="0" sz="30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도시락 통 윤곽선" id="128" name="Google Shape;12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4562" y="5507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남성 사무직 근로자 단색으로 채워진" id="129" name="Google Shape;129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47625" y="5815550"/>
            <a:ext cx="1167593" cy="116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g347ab7d2c73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347ab7d2c7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3700" y="788675"/>
            <a:ext cx="5904999" cy="8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347ab7d2c73_1_0"/>
          <p:cNvSpPr/>
          <p:nvPr/>
        </p:nvSpPr>
        <p:spPr>
          <a:xfrm>
            <a:off x="7478650" y="1216275"/>
            <a:ext cx="9479100" cy="5032800"/>
          </a:xfrm>
          <a:prstGeom prst="wedgeEllipseCallout">
            <a:avLst>
              <a:gd fmla="val -51643" name="adj1"/>
              <a:gd fmla="val 28697" name="adj2"/>
            </a:avLst>
          </a:prstGeom>
          <a:solidFill>
            <a:schemeClr val="lt1"/>
          </a:solidFill>
          <a:ln cap="flat" cmpd="sng" w="9525">
            <a:solidFill>
              <a:srgbClr val="1147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푸닥에게 더 </a:t>
            </a:r>
            <a:endParaRPr b="1" i="0" sz="3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궁금하신 사항이 있나요?</a:t>
            </a:r>
            <a:endParaRPr b="1" i="0" sz="3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4" name="Google Shape;644;g347ab7d2c73_1_0"/>
          <p:cNvSpPr txBox="1"/>
          <p:nvPr/>
        </p:nvSpPr>
        <p:spPr>
          <a:xfrm>
            <a:off x="8483675" y="2449850"/>
            <a:ext cx="7295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79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Q &amp; A</a:t>
            </a:r>
            <a:endParaRPr b="1" i="0" sz="88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g347dd7cfcaa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7550" y="1721075"/>
            <a:ext cx="5431149" cy="814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347dd7cfcaa_0_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g347dd7cfcaa_0_410"/>
          <p:cNvGrpSpPr/>
          <p:nvPr/>
        </p:nvGrpSpPr>
        <p:grpSpPr>
          <a:xfrm>
            <a:off x="2407550" y="1216275"/>
            <a:ext cx="14550200" cy="8651524"/>
            <a:chOff x="2407550" y="1216275"/>
            <a:chExt cx="14550200" cy="8651524"/>
          </a:xfrm>
        </p:grpSpPr>
        <p:sp>
          <p:nvSpPr>
            <p:cNvPr id="652" name="Google Shape;652;g347dd7cfcaa_0_410"/>
            <p:cNvSpPr/>
            <p:nvPr/>
          </p:nvSpPr>
          <p:spPr>
            <a:xfrm>
              <a:off x="7478650" y="1216275"/>
              <a:ext cx="9479100" cy="5032800"/>
            </a:xfrm>
            <a:prstGeom prst="wedgeEllipseCallout">
              <a:avLst>
                <a:gd fmla="val -51643" name="adj1"/>
                <a:gd fmla="val 28697" name="adj2"/>
              </a:avLst>
            </a:prstGeom>
            <a:solidFill>
              <a:schemeClr val="lt1"/>
            </a:solidFill>
            <a:ln cap="flat" cmpd="sng" w="9525">
              <a:solidFill>
                <a:srgbClr val="1147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53" name="Google Shape;653;g347dd7cfcaa_0_410"/>
            <p:cNvSpPr txBox="1"/>
            <p:nvPr/>
          </p:nvSpPr>
          <p:spPr>
            <a:xfrm>
              <a:off x="8570500" y="1503975"/>
              <a:ext cx="7295400" cy="44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2C573B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감사합니 — 닥 ♥ </a:t>
              </a:r>
              <a:endParaRPr b="1" i="0" sz="4500" u="none" cap="none" strike="noStrik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0" sz="4500" u="none" cap="none" strike="noStrik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2C573B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이상 푸닥의 마스코드 </a:t>
              </a:r>
              <a:endParaRPr b="1" i="0" sz="4500" u="none" cap="none" strike="noStrik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2C573B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푸 — 닥이었습니닥 !</a:t>
              </a:r>
              <a:endParaRPr b="1" i="0" sz="8700" u="none" cap="none" strike="noStrik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654" name="Google Shape;654;g347dd7cfcaa_0_4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7550" y="1721075"/>
              <a:ext cx="5431149" cy="8146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"/>
          <p:cNvSpPr txBox="1"/>
          <p:nvPr/>
        </p:nvSpPr>
        <p:spPr>
          <a:xfrm>
            <a:off x="518600" y="234537"/>
            <a:ext cx="803485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정의 및 기존 한계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개요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7" name="Google Shape;137;p10"/>
          <p:cNvGrpSpPr/>
          <p:nvPr/>
        </p:nvGrpSpPr>
        <p:grpSpPr>
          <a:xfrm>
            <a:off x="491925" y="1707875"/>
            <a:ext cx="17246509" cy="8208008"/>
            <a:chOff x="0" y="-289292"/>
            <a:chExt cx="15751675" cy="8208008"/>
          </a:xfrm>
        </p:grpSpPr>
        <p:sp>
          <p:nvSpPr>
            <p:cNvPr id="138" name="Google Shape;138;p10"/>
            <p:cNvSpPr/>
            <p:nvPr/>
          </p:nvSpPr>
          <p:spPr>
            <a:xfrm>
              <a:off x="0" y="-289292"/>
              <a:ext cx="15751675" cy="8208008"/>
            </a:xfrm>
            <a:custGeom>
              <a:rect b="b" l="l" r="r" t="t"/>
              <a:pathLst>
                <a:path extrusionOk="0" h="120000" w="120000">
                  <a:moveTo>
                    <a:pt x="0" y="50000"/>
                  </a:moveTo>
                  <a:lnTo>
                    <a:pt x="31265" y="0"/>
                  </a:lnTo>
                  <a:lnTo>
                    <a:pt x="31265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lnTo>
                    <a:pt x="60000" y="30000"/>
                  </a:ln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88735" y="40000"/>
                  </a:lnTo>
                  <a:lnTo>
                    <a:pt x="88735" y="20000"/>
                  </a:lnTo>
                  <a:lnTo>
                    <a:pt x="120000" y="70000"/>
                  </a:lnTo>
                  <a:lnTo>
                    <a:pt x="88735" y="120000"/>
                  </a:lnTo>
                  <a:lnTo>
                    <a:pt x="88735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31265" y="80000"/>
                  </a:lnTo>
                  <a:lnTo>
                    <a:pt x="31265" y="100000"/>
                  </a:lnTo>
                  <a:close/>
                </a:path>
                <a:path extrusionOk="0" fill="darkenLess" h="120000" w="120000">
                  <a:moveTo>
                    <a:pt x="63750" y="25000"/>
                  </a:moveTo>
                  <a:cubicBezTo>
                    <a:pt x="63750" y="27761"/>
                    <a:pt x="62071" y="30000"/>
                    <a:pt x="60000" y="30000"/>
                  </a:cubicBezTo>
                  <a:lnTo>
                    <a:pt x="60000" y="30000"/>
                  </a:ln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63750" y="40000"/>
                  </a:lnTo>
                  <a:close/>
                </a:path>
                <a:path extrusionOk="0" fill="none" h="120000" w="120000">
                  <a:moveTo>
                    <a:pt x="0" y="50000"/>
                  </a:moveTo>
                  <a:lnTo>
                    <a:pt x="31265" y="0"/>
                  </a:lnTo>
                  <a:lnTo>
                    <a:pt x="31265" y="20000"/>
                  </a:lnTo>
                  <a:lnTo>
                    <a:pt x="60000" y="20000"/>
                  </a:lnTo>
                  <a:cubicBezTo>
                    <a:pt x="62071" y="20000"/>
                    <a:pt x="63750" y="22238"/>
                    <a:pt x="63750" y="25000"/>
                  </a:cubicBezTo>
                  <a:cubicBezTo>
                    <a:pt x="63750" y="27761"/>
                    <a:pt x="62071" y="30000"/>
                    <a:pt x="60000" y="30000"/>
                  </a:cubicBezTo>
                  <a:lnTo>
                    <a:pt x="60000" y="30000"/>
                  </a:lnTo>
                  <a:cubicBezTo>
                    <a:pt x="57929" y="30000"/>
                    <a:pt x="56250" y="32239"/>
                    <a:pt x="56250" y="35000"/>
                  </a:cubicBezTo>
                  <a:cubicBezTo>
                    <a:pt x="56250" y="37762"/>
                    <a:pt x="57929" y="40000"/>
                    <a:pt x="60000" y="40000"/>
                  </a:cubicBezTo>
                  <a:lnTo>
                    <a:pt x="88735" y="40000"/>
                  </a:lnTo>
                  <a:lnTo>
                    <a:pt x="88735" y="20000"/>
                  </a:lnTo>
                  <a:lnTo>
                    <a:pt x="120000" y="70000"/>
                  </a:lnTo>
                  <a:lnTo>
                    <a:pt x="88735" y="120000"/>
                  </a:lnTo>
                  <a:lnTo>
                    <a:pt x="88735" y="100000"/>
                  </a:lnTo>
                  <a:lnTo>
                    <a:pt x="60000" y="100000"/>
                  </a:lnTo>
                  <a:cubicBezTo>
                    <a:pt x="57929" y="100000"/>
                    <a:pt x="56250" y="97762"/>
                    <a:pt x="56250" y="95000"/>
                  </a:cubicBezTo>
                  <a:lnTo>
                    <a:pt x="56250" y="80000"/>
                  </a:lnTo>
                  <a:lnTo>
                    <a:pt x="31265" y="80000"/>
                  </a:lnTo>
                  <a:lnTo>
                    <a:pt x="31265" y="100000"/>
                  </a:lnTo>
                  <a:close/>
                  <a:moveTo>
                    <a:pt x="63750" y="25000"/>
                  </a:moveTo>
                  <a:lnTo>
                    <a:pt x="63750" y="40000"/>
                  </a:lnTo>
                  <a:moveTo>
                    <a:pt x="56250" y="35000"/>
                  </a:moveTo>
                  <a:lnTo>
                    <a:pt x="56250" y="80000"/>
                  </a:lnTo>
                </a:path>
              </a:pathLst>
            </a:custGeom>
            <a:solidFill>
              <a:srgbClr val="E0EAC6"/>
            </a:solidFill>
            <a:ln cap="flat" cmpd="sng" w="25400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1890201" y="1766993"/>
              <a:ext cx="5198052" cy="308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 txBox="1"/>
            <p:nvPr/>
          </p:nvSpPr>
          <p:spPr>
            <a:xfrm>
              <a:off x="1447676" y="1602683"/>
              <a:ext cx="6083100" cy="30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0" spcFirstLastPara="1" rIns="0" wrap="square" tIns="995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40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사내 헬스케어 필요성</a:t>
              </a:r>
              <a:endParaRPr b="1" i="0" sz="40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균형 잡힌 식사는 건강에</a:t>
              </a:r>
              <a:endParaRPr b="1" i="0" sz="28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직접적인 영향을 미치며,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이는 곧 </a:t>
              </a:r>
              <a:r>
                <a:rPr b="1" i="0" lang="en-US" sz="2800" u="none" cap="none" strike="noStrike">
                  <a:solidFill>
                    <a:srgbClr val="C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기업의 생산성</a:t>
              </a:r>
              <a:r>
                <a:rPr b="1" i="0" lang="en-US" sz="28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과</a:t>
              </a:r>
              <a:endParaRPr b="1" i="0" sz="28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C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조직의 지속 가능성</a:t>
              </a:r>
              <a:r>
                <a:rPr b="1" i="0" lang="en-US" sz="28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으로 이어짐</a:t>
              </a:r>
              <a:endParaRPr b="1" i="0" sz="28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7875837" y="2775100"/>
              <a:ext cx="6143153" cy="308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0"/>
            <p:cNvSpPr txBox="1"/>
            <p:nvPr/>
          </p:nvSpPr>
          <p:spPr>
            <a:xfrm>
              <a:off x="7875837" y="2963200"/>
              <a:ext cx="6143100" cy="30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0" spcFirstLastPara="1" rIns="0" wrap="square" tIns="995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40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전문가 개입의 한계</a:t>
              </a:r>
              <a:endParaRPr b="1" i="0" sz="40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모든 직원에게 영양사나 </a:t>
              </a:r>
              <a:endParaRPr b="1" i="0" sz="28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헬스케어 담당자를 1:1로 배정하는 것은</a:t>
              </a:r>
              <a:endParaRPr b="1" i="0" sz="28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b="1" i="0" lang="en-US" sz="2800" u="none" cap="none" strike="noStrike">
                  <a:solidFill>
                    <a:srgbClr val="C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인력과 예산 측면</a:t>
              </a:r>
              <a:r>
                <a:rPr b="1" i="0" lang="en-US" sz="2800" u="none" cap="none" strike="noStrike">
                  <a:solidFill>
                    <a:srgbClr val="233A44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에서 현실적으로 어려움</a:t>
              </a:r>
              <a:endParaRPr b="1" i="0" sz="2800" u="none" cap="none" strike="noStrike">
                <a:solidFill>
                  <a:srgbClr val="233A44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518600" y="234537"/>
            <a:ext cx="44725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시장 조사 인사이트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개요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미국 AI 헬스케어 시장 규모 및 성장률, 2024-2030" id="150" name="Google Shape;150;p17"/>
          <p:cNvPicPr preferRelativeResize="0"/>
          <p:nvPr/>
        </p:nvPicPr>
        <p:blipFill rotWithShape="1">
          <a:blip r:embed="rId4">
            <a:alphaModFix/>
          </a:blip>
          <a:srcRect b="0" l="1" r="27151" t="0"/>
          <a:stretch/>
        </p:blipFill>
        <p:spPr>
          <a:xfrm>
            <a:off x="518599" y="2101556"/>
            <a:ext cx="8625401" cy="6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9354763" y="2101552"/>
            <a:ext cx="8625300" cy="6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AI 헬스케어 시장의 성장</a:t>
            </a:r>
            <a:endParaRPr b="0" i="0" sz="3200" u="none" cap="none" strike="noStrike">
              <a:solidFill>
                <a:srgbClr val="274D3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글로벌 헬스케어 AI 시장은 2023년 192억 7천만 달러에서 2024년 266억 달러로 성장할 것으로 예상되며, 2024년부터 2030년까지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연평균 성장률(CAGR) 38.5%</a:t>
            </a:r>
            <a:r>
              <a:rPr b="0" i="0" lang="en-US" sz="24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를 기록할 것으로 전망됩니다.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rPr>
              <a:t>Grand View Research의 'AI In Healthcare Market Size, Share &amp; Growth Report, 2030</a:t>
            </a:r>
            <a:r>
              <a:rPr b="0" i="0" lang="en-US" sz="2400" u="none" cap="none" strike="noStrik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0" i="0" sz="3200" u="none" cap="none" strike="noStrike">
              <a:solidFill>
                <a:srgbClr val="274D3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기업 복지 차원의 식단 관리 솔루션 수요 증가</a:t>
            </a:r>
            <a:endParaRPr b="1" i="0" sz="3200" u="none" cap="none" strike="noStrike">
              <a:solidFill>
                <a:srgbClr val="274D3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글로벌 기업 복지 솔루션 시장은 2024년 813억 달러에서 </a:t>
            </a:r>
            <a:r>
              <a:rPr b="1" i="0" lang="en-US" sz="24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2034년 2,040억 달러로 성장</a:t>
            </a:r>
            <a:r>
              <a:rPr b="0" i="0" lang="en-US" sz="24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할 것으로 예상되며, 이는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기업들이 직원들의 건강 관리를 위한 솔루션 도입을 적극적으로 추진하고 있음을 보여줍니다.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274D34"/>
                </a:solidFill>
                <a:latin typeface="Nanum Gothic"/>
                <a:ea typeface="Nanum Gothic"/>
                <a:cs typeface="Nanum Gothic"/>
                <a:sym typeface="Nanum Gothic"/>
              </a:rPr>
              <a:t>Future Market Insights의 'Corporate Wellness Solution Market Outlook from 2024 to 2034'</a:t>
            </a:r>
            <a:endParaRPr b="0" i="0" sz="2400" u="none" cap="none" strike="noStrike">
              <a:solidFill>
                <a:srgbClr val="274D3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752062" y="3481983"/>
            <a:ext cx="55125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AI 헬스케어 시장의 연도별 성장률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518599" y="8441715"/>
            <a:ext cx="1047588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rPr>
              <a:t>출처</a:t>
            </a:r>
            <a:r>
              <a:rPr b="0" i="0" lang="en-US" sz="1600" u="none" cap="none" strike="noStrike">
                <a:solidFill>
                  <a:srgbClr val="2C573B"/>
                </a:solidFill>
                <a:latin typeface="Nanum Gothic"/>
                <a:ea typeface="Nanum Gothic"/>
                <a:cs typeface="Nanum Gothic"/>
                <a:sym typeface="Nanum Gothic"/>
              </a:rPr>
              <a:t>: Grand View Research의 'AI In Healthcare Market Size, Share &amp; Growth Report, 2030 </a:t>
            </a:r>
            <a:endParaRPr b="1" i="0" sz="1600" u="none" cap="none" strike="noStrike">
              <a:solidFill>
                <a:srgbClr val="2C573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518600" y="234537"/>
            <a:ext cx="44725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시장 조사 인사이트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개요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598" y="2382330"/>
            <a:ext cx="7025745" cy="4169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8158474" y="6478522"/>
            <a:ext cx="9610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635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정해진 메뉴 중심 또는 가공식 위주 구성으로, </a:t>
            </a:r>
            <a:endParaRPr b="1" i="0" sz="31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635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b="1" i="0" lang="en-US" sz="39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선택의 폭이 좁음</a:t>
            </a:r>
            <a:endParaRPr b="1" i="0" sz="31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635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635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도시락이 세트로 고정 제공되어, </a:t>
            </a:r>
            <a:endParaRPr b="1" i="0" sz="31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635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b="1" i="0" lang="en-US" sz="39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재료 선택이나 변경이 불가능</a:t>
            </a:r>
            <a:endParaRPr b="1" i="0" sz="3100" u="none" cap="none" strike="noStrike">
              <a:solidFill>
                <a:srgbClr val="C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4675" y="1588231"/>
            <a:ext cx="7490297" cy="442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7932" y="5868814"/>
            <a:ext cx="6795775" cy="402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 개요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개요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4110530" y="2370214"/>
            <a:ext cx="55272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5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AI 푸드닥터 (푸닥)</a:t>
            </a:r>
            <a:endParaRPr b="1" i="0" sz="5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600" y="4462836"/>
            <a:ext cx="4095825" cy="51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4246718" y="3975671"/>
            <a:ext cx="13558432" cy="1908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“AI 푸드닥터는 </a:t>
            </a:r>
            <a:r>
              <a:rPr b="1" i="0" lang="en-US" sz="4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건강정보 기반</a:t>
            </a:r>
            <a:r>
              <a:rPr b="1" i="0" lang="en-US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</a:t>
            </a:r>
            <a:r>
              <a:rPr b="1" i="0" lang="en-US" sz="4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맞춤 식단</a:t>
            </a:r>
            <a:r>
              <a:rPr b="1" i="0" lang="en-US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을 설계하고,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정기 구독을 통해 임직원의 </a:t>
            </a:r>
            <a:r>
              <a:rPr b="1" i="0" lang="en-US" sz="4000" u="none" cap="none" strike="noStrike">
                <a:solidFill>
                  <a:srgbClr val="C00000"/>
                </a:solidFill>
                <a:latin typeface="Nanum Gothic"/>
                <a:ea typeface="Nanum Gothic"/>
                <a:cs typeface="Nanum Gothic"/>
                <a:sym typeface="Nanum Gothic"/>
              </a:rPr>
              <a:t>건강과 시간을 함께 지키는 서비스</a:t>
            </a:r>
            <a:r>
              <a:rPr b="1" i="0" lang="en-US" sz="32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입니다.”</a:t>
            </a:r>
            <a:endParaRPr b="1" i="0" sz="3000" u="none" cap="none" strike="noStrike">
              <a:solidFill>
                <a:srgbClr val="2C573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518600" y="234537"/>
            <a:ext cx="5520250" cy="9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 개요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13296902" y="44037"/>
            <a:ext cx="4472500" cy="5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개요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>
            <a:off x="4064600" y="2504799"/>
            <a:ext cx="13192363" cy="1251637"/>
            <a:chOff x="4064600" y="2504799"/>
            <a:chExt cx="13192363" cy="1251637"/>
          </a:xfrm>
        </p:grpSpPr>
        <p:sp>
          <p:nvSpPr>
            <p:cNvPr id="183" name="Google Shape;183;p20"/>
            <p:cNvSpPr txBox="1"/>
            <p:nvPr/>
          </p:nvSpPr>
          <p:spPr>
            <a:xfrm>
              <a:off x="8576763" y="2530201"/>
              <a:ext cx="8680200" cy="1172883"/>
            </a:xfrm>
            <a:prstGeom prst="rect">
              <a:avLst/>
            </a:prstGeom>
            <a:noFill/>
            <a:ln cap="flat" cmpd="sng" w="9525">
              <a:solidFill>
                <a:srgbClr val="87B1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AI 챗봇이 개인 맞춤형 식단을 제공해</a:t>
              </a:r>
              <a:endParaRPr b="1" i="0" sz="2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영양 관리 업무를 자동화하고 효율을 높입니다.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4064600" y="2504799"/>
              <a:ext cx="4095900" cy="1251637"/>
            </a:xfrm>
            <a:prstGeom prst="rect">
              <a:avLst/>
            </a:prstGeom>
            <a:solidFill>
              <a:srgbClr val="2C573B">
                <a:alpha val="9411"/>
              </a:srgbClr>
            </a:solidFill>
            <a:ln>
              <a:noFill/>
            </a:ln>
          </p:spPr>
          <p:txBody>
            <a:bodyPr anchorCtr="0" anchor="t" bIns="274300" lIns="91425" spcFirstLastPara="1" rIns="91425" wrap="square" tIns="2160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영양 관리의 자동화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0"/>
          <p:cNvGrpSpPr/>
          <p:nvPr/>
        </p:nvGrpSpPr>
        <p:grpSpPr>
          <a:xfrm>
            <a:off x="4064612" y="4670617"/>
            <a:ext cx="13192366" cy="1173000"/>
            <a:chOff x="4064612" y="4634592"/>
            <a:chExt cx="13192366" cy="1173000"/>
          </a:xfrm>
        </p:grpSpPr>
        <p:sp>
          <p:nvSpPr>
            <p:cNvPr id="186" name="Google Shape;186;p20"/>
            <p:cNvSpPr txBox="1"/>
            <p:nvPr/>
          </p:nvSpPr>
          <p:spPr>
            <a:xfrm>
              <a:off x="8576778" y="4634592"/>
              <a:ext cx="8680200" cy="1173000"/>
            </a:xfrm>
            <a:prstGeom prst="rect">
              <a:avLst/>
            </a:prstGeom>
            <a:noFill/>
            <a:ln cap="flat" cmpd="sng" w="9525">
              <a:solidFill>
                <a:srgbClr val="87B1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균형 잡힌 식단과 규칙적인 식사 습관을 통해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기업의 생산성과 직결되는 임직원의 건강을 강화합니다.</a:t>
              </a:r>
              <a:endParaRPr b="1" i="0" sz="2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7" name="Google Shape;187;p20"/>
            <p:cNvSpPr txBox="1"/>
            <p:nvPr/>
          </p:nvSpPr>
          <p:spPr>
            <a:xfrm>
              <a:off x="4064612" y="4664549"/>
              <a:ext cx="4095900" cy="1142582"/>
            </a:xfrm>
            <a:prstGeom prst="rect">
              <a:avLst/>
            </a:prstGeom>
            <a:solidFill>
              <a:srgbClr val="2C573B">
                <a:alpha val="9411"/>
              </a:srgbClr>
            </a:solidFill>
            <a:ln>
              <a:noFill/>
            </a:ln>
          </p:spPr>
          <p:txBody>
            <a:bodyPr anchorCtr="0" anchor="ctr" bIns="274300" lIns="91425" spcFirstLastPara="1" rIns="91425" wrap="square" tIns="1440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직원 건강 관리</a:t>
              </a:r>
              <a:endParaRPr b="1" i="0" sz="2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4064612" y="6727962"/>
            <a:ext cx="13192366" cy="1822500"/>
            <a:chOff x="4064612" y="6727962"/>
            <a:chExt cx="13192366" cy="1822500"/>
          </a:xfrm>
        </p:grpSpPr>
        <p:sp>
          <p:nvSpPr>
            <p:cNvPr id="189" name="Google Shape;189;p20"/>
            <p:cNvSpPr txBox="1"/>
            <p:nvPr/>
          </p:nvSpPr>
          <p:spPr>
            <a:xfrm>
              <a:off x="8576778" y="6727962"/>
              <a:ext cx="8680200" cy="1822500"/>
            </a:xfrm>
            <a:prstGeom prst="rect">
              <a:avLst/>
            </a:prstGeom>
            <a:noFill/>
            <a:ln cap="flat" cmpd="sng" w="9525">
              <a:solidFill>
                <a:srgbClr val="87B1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식사 고민과 외부 구매 시간을 줄여</a:t>
              </a:r>
              <a:endParaRPr b="1" i="0" sz="2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효율적인 식사와 충분한 휴식을 통해 </a:t>
              </a:r>
              <a:endParaRPr b="1" i="0" sz="2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업무 몰입도를 높입니다.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4064612" y="7015785"/>
              <a:ext cx="4095900" cy="1246851"/>
            </a:xfrm>
            <a:prstGeom prst="rect">
              <a:avLst/>
            </a:prstGeom>
            <a:solidFill>
              <a:srgbClr val="2C573B">
                <a:alpha val="9411"/>
              </a:srgbClr>
            </a:solidFill>
            <a:ln>
              <a:noFill/>
            </a:ln>
          </p:spPr>
          <p:txBody>
            <a:bodyPr anchorCtr="0" anchor="ctr" bIns="274300" lIns="108000" spcFirstLastPara="1" rIns="91425" wrap="square" tIns="360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2C573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식사 시간의 효율화</a:t>
              </a:r>
              <a:endParaRPr b="1" i="0" sz="2800" u="none" cap="none" strike="noStrike">
                <a:solidFill>
                  <a:srgbClr val="2C573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191" name="Google Shape;19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600" y="4462836"/>
            <a:ext cx="4095825" cy="515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Playdata</dc:creator>
</cp:coreProperties>
</file>